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ontserrat ExtraBold"/>
      <p:bold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jzqwHf7bgI7uhncHK/z5iLvYhG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ExtraBold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Extra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5" name="Google Shape;95;p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90" name="Google Shape;290;p1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b4536904f_2_1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fb4536904f_2_1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fb4536904f_2_1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3" name="Google Shape;323;p15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8" name="Google Shape;338;p16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5" name="Google Shape;355;p14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85" name="Google Shape;385;p17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7" name="Google Shape;397;p18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6" name="Google Shape;116;p4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5" name="Google Shape;145;p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7" name="Google Shape;177;p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92" name="Google Shape;192;p7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08" name="Google Shape;208;p9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2" name="Google Shape;222;p1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36" name="Google Shape;236;p6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b5ba7e946_1_5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b5ba7e946_1_5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2fb5ba7e946_1_5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0771a9edde_0_4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" name="Google Shape;15;g30771a9edde_0_4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16" name="Google Shape;16;g30771a9edde_0_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g30771a9edde_0_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g30771a9edde_0_4"/>
          <p:cNvSpPr txBox="1"/>
          <p:nvPr>
            <p:ph type="ctrTitle"/>
          </p:nvPr>
        </p:nvSpPr>
        <p:spPr>
          <a:xfrm>
            <a:off x="1458900" y="2644900"/>
            <a:ext cx="15376200" cy="332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9" name="Google Shape;19;g30771a9edde_0_4"/>
          <p:cNvSpPr txBox="1"/>
          <p:nvPr>
            <p:ph idx="1" type="subTitle"/>
          </p:nvPr>
        </p:nvSpPr>
        <p:spPr>
          <a:xfrm>
            <a:off x="1459255" y="6345800"/>
            <a:ext cx="15376200" cy="1082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20" name="Google Shape;20;g30771a9edde_0_4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g30771a9edde_0_68"/>
          <p:cNvGrpSpPr/>
          <p:nvPr/>
        </p:nvGrpSpPr>
        <p:grpSpPr>
          <a:xfrm>
            <a:off x="1660784" y="8338260"/>
            <a:ext cx="1491526" cy="91652"/>
            <a:chOff x="4580561" y="2589004"/>
            <a:chExt cx="1064464" cy="25200"/>
          </a:xfrm>
        </p:grpSpPr>
        <p:sp>
          <p:nvSpPr>
            <p:cNvPr id="79" name="Google Shape;79;g30771a9edde_0_6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30771a9edde_0_6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g30771a9edde_0_68"/>
          <p:cNvSpPr txBox="1"/>
          <p:nvPr>
            <p:ph hasCustomPrompt="1" type="title"/>
          </p:nvPr>
        </p:nvSpPr>
        <p:spPr>
          <a:xfrm>
            <a:off x="1458900" y="1467900"/>
            <a:ext cx="15376800" cy="2489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g30771a9edde_0_68"/>
          <p:cNvSpPr txBox="1"/>
          <p:nvPr>
            <p:ph idx="1" type="body"/>
          </p:nvPr>
        </p:nvSpPr>
        <p:spPr>
          <a:xfrm>
            <a:off x="1458900" y="4545776"/>
            <a:ext cx="15376800" cy="3160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  <a:defRPr>
                <a:solidFill>
                  <a:schemeClr val="lt1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30771a9edde_0_68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771a9edde_0_75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771a9edde_0_7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88" name="Google Shape;88;g30771a9edde_0_7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g30771a9edde_0_7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30771a9edde_0_7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30771a9edde_0_7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g30771a9edde_0_12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23" name="Google Shape;23;g30771a9edde_0_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g30771a9edde_0_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Google Shape;25;g30771a9edde_0_12"/>
          <p:cNvSpPr txBox="1"/>
          <p:nvPr>
            <p:ph type="title"/>
          </p:nvPr>
        </p:nvSpPr>
        <p:spPr>
          <a:xfrm>
            <a:off x="1458900" y="2644900"/>
            <a:ext cx="15376800" cy="3037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g30771a9edde_0_12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0771a9edde_0_18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g30771a9edde_0_18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30" name="Google Shape;30;g30771a9edde_0_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30771a9edde_0_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g30771a9edde_0_18"/>
          <p:cNvSpPr txBox="1"/>
          <p:nvPr>
            <p:ph type="title"/>
          </p:nvPr>
        </p:nvSpPr>
        <p:spPr>
          <a:xfrm>
            <a:off x="1458900" y="2637300"/>
            <a:ext cx="15377400" cy="1070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" name="Google Shape;33;g30771a9edde_0_18"/>
          <p:cNvSpPr txBox="1"/>
          <p:nvPr>
            <p:ph idx="1" type="body"/>
          </p:nvPr>
        </p:nvSpPr>
        <p:spPr>
          <a:xfrm>
            <a:off x="1458900" y="4157750"/>
            <a:ext cx="15377400" cy="4522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4" name="Google Shape;34;g30771a9edde_0_18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0771a9edde_0_26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g30771a9edde_0_26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38" name="Google Shape;38;g30771a9edde_0_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g30771a9edde_0_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g30771a9edde_0_26"/>
          <p:cNvSpPr txBox="1"/>
          <p:nvPr>
            <p:ph type="title"/>
          </p:nvPr>
        </p:nvSpPr>
        <p:spPr>
          <a:xfrm>
            <a:off x="1458900" y="2637300"/>
            <a:ext cx="15376800" cy="1070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" name="Google Shape;41;g30771a9edde_0_26"/>
          <p:cNvSpPr txBox="1"/>
          <p:nvPr>
            <p:ph idx="1" type="body"/>
          </p:nvPr>
        </p:nvSpPr>
        <p:spPr>
          <a:xfrm>
            <a:off x="1458650" y="4157750"/>
            <a:ext cx="7548600" cy="4522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2" name="Google Shape;42;g30771a9edde_0_26"/>
          <p:cNvSpPr txBox="1"/>
          <p:nvPr>
            <p:ph idx="2" type="body"/>
          </p:nvPr>
        </p:nvSpPr>
        <p:spPr>
          <a:xfrm>
            <a:off x="9287207" y="4157750"/>
            <a:ext cx="7548600" cy="4522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3" name="Google Shape;43;g30771a9edde_0_26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30771a9edde_0_35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g30771a9edde_0_35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47" name="Google Shape;47;g30771a9edde_0_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g30771a9edde_0_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g30771a9edde_0_35"/>
          <p:cNvSpPr txBox="1"/>
          <p:nvPr>
            <p:ph type="title"/>
          </p:nvPr>
        </p:nvSpPr>
        <p:spPr>
          <a:xfrm>
            <a:off x="1458900" y="2637300"/>
            <a:ext cx="15376800" cy="1070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g30771a9edde_0_35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0771a9edde_0_42"/>
          <p:cNvSpPr/>
          <p:nvPr/>
        </p:nvSpPr>
        <p:spPr>
          <a:xfrm>
            <a:off x="0" y="0"/>
            <a:ext cx="18288000" cy="975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g30771a9edde_0_42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54" name="Google Shape;54;g30771a9edde_0_4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g30771a9edde_0_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g30771a9edde_0_42"/>
          <p:cNvSpPr txBox="1"/>
          <p:nvPr>
            <p:ph type="title"/>
          </p:nvPr>
        </p:nvSpPr>
        <p:spPr>
          <a:xfrm>
            <a:off x="1460000" y="2637300"/>
            <a:ext cx="6601800" cy="2763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g30771a9edde_0_42"/>
          <p:cNvSpPr txBox="1"/>
          <p:nvPr>
            <p:ph idx="1" type="body"/>
          </p:nvPr>
        </p:nvSpPr>
        <p:spPr>
          <a:xfrm>
            <a:off x="1442450" y="5563450"/>
            <a:ext cx="6601800" cy="3195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8" name="Google Shape;58;g30771a9edde_0_42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g30771a9edde_0_50"/>
          <p:cNvGrpSpPr/>
          <p:nvPr/>
        </p:nvGrpSpPr>
        <p:grpSpPr>
          <a:xfrm>
            <a:off x="1660784" y="8338260"/>
            <a:ext cx="1491526" cy="91652"/>
            <a:chOff x="4580561" y="2589004"/>
            <a:chExt cx="1064464" cy="25200"/>
          </a:xfrm>
        </p:grpSpPr>
        <p:sp>
          <p:nvSpPr>
            <p:cNvPr id="61" name="Google Shape;61;g30771a9edde_0_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g30771a9edde_0_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g30771a9edde_0_50"/>
          <p:cNvSpPr txBox="1"/>
          <p:nvPr>
            <p:ph type="title"/>
          </p:nvPr>
        </p:nvSpPr>
        <p:spPr>
          <a:xfrm>
            <a:off x="1458900" y="1728600"/>
            <a:ext cx="14042400" cy="5970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g30771a9edde_0_50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0771a9edde_0_56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g30771a9edde_0_56"/>
          <p:cNvGrpSpPr/>
          <p:nvPr/>
        </p:nvGrpSpPr>
        <p:grpSpPr>
          <a:xfrm>
            <a:off x="1660784" y="2382511"/>
            <a:ext cx="1491526" cy="91652"/>
            <a:chOff x="4580561" y="2589004"/>
            <a:chExt cx="1064464" cy="25200"/>
          </a:xfrm>
        </p:grpSpPr>
        <p:sp>
          <p:nvSpPr>
            <p:cNvPr id="68" name="Google Shape;68;g30771a9edde_0_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30771a9edde_0_5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82850" lIns="182850" spcFirstLastPara="1" rIns="182850" wrap="square" tIns="18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g30771a9edde_0_56"/>
          <p:cNvSpPr txBox="1"/>
          <p:nvPr>
            <p:ph type="title"/>
          </p:nvPr>
        </p:nvSpPr>
        <p:spPr>
          <a:xfrm>
            <a:off x="1460000" y="2637300"/>
            <a:ext cx="6601800" cy="3374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g30771a9edde_0_56"/>
          <p:cNvSpPr txBox="1"/>
          <p:nvPr>
            <p:ph idx="1" type="subTitle"/>
          </p:nvPr>
        </p:nvSpPr>
        <p:spPr>
          <a:xfrm>
            <a:off x="1449900" y="6323050"/>
            <a:ext cx="6601800" cy="1518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72" name="Google Shape;72;g30771a9edde_0_56"/>
          <p:cNvSpPr txBox="1"/>
          <p:nvPr>
            <p:ph idx="2" type="body"/>
          </p:nvPr>
        </p:nvSpPr>
        <p:spPr>
          <a:xfrm>
            <a:off x="10348450" y="2705250"/>
            <a:ext cx="6748800" cy="6051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73" name="Google Shape;73;g30771a9edde_0_56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0771a9edde_0_65"/>
          <p:cNvSpPr txBox="1"/>
          <p:nvPr>
            <p:ph idx="1" type="body"/>
          </p:nvPr>
        </p:nvSpPr>
        <p:spPr>
          <a:xfrm>
            <a:off x="1449900" y="8745102"/>
            <a:ext cx="15394800" cy="9210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/>
        </p:txBody>
      </p:sp>
      <p:sp>
        <p:nvSpPr>
          <p:cNvPr id="76" name="Google Shape;76;g30771a9edde_0_65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0771a9edde_0_0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aleway"/>
              <a:buNone/>
              <a:defRPr b="1" sz="5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" name="Google Shape;11;g30771a9edde_0_0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937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Lato"/>
              <a:buChar char="●"/>
              <a:defRPr sz="2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●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●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○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Lato"/>
              <a:buChar char="■"/>
              <a:defRPr sz="2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" name="Google Shape;12;g30771a9edde_0_0"/>
          <p:cNvSpPr txBox="1"/>
          <p:nvPr>
            <p:ph idx="12" type="sldNum"/>
          </p:nvPr>
        </p:nvSpPr>
        <p:spPr>
          <a:xfrm>
            <a:off x="17072605" y="949970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2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39.jpg"/><Relationship Id="rId8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jpg"/><Relationship Id="rId4" Type="http://schemas.openxmlformats.org/officeDocument/2006/relationships/image" Target="../media/image30.png"/><Relationship Id="rId5" Type="http://schemas.openxmlformats.org/officeDocument/2006/relationships/image" Target="../media/image38.jp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hyperlink" Target="https://drive.google.com/file/d/1_RP7OqN8Nlu0T1mcpeEOK-1yjGSSA5C8/view?usp=drive_lin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6.jpg"/><Relationship Id="rId4" Type="http://schemas.openxmlformats.org/officeDocument/2006/relationships/image" Target="../media/image50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29.png"/><Relationship Id="rId8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51.png"/><Relationship Id="rId5" Type="http://schemas.openxmlformats.org/officeDocument/2006/relationships/hyperlink" Target="https://docs.google.com/spreadsheets/d/1UYSoODUHnoh9Zbcdg_tPswyeIYu64gng/edit?usp=sharing&amp;ouid=103663934713658695890&amp;rtpof=true&amp;sd=true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61.jpg"/><Relationship Id="rId6" Type="http://schemas.openxmlformats.org/officeDocument/2006/relationships/image" Target="../media/image55.pn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9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8.jpg"/><Relationship Id="rId7" Type="http://schemas.openxmlformats.org/officeDocument/2006/relationships/image" Target="../media/image5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1.jp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33.jp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7.jp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23.png"/><Relationship Id="rId5" Type="http://schemas.openxmlformats.org/officeDocument/2006/relationships/image" Target="../media/image29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9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49.png"/><Relationship Id="rId9" Type="http://schemas.openxmlformats.org/officeDocument/2006/relationships/image" Target="../media/image3.png"/><Relationship Id="rId5" Type="http://schemas.openxmlformats.org/officeDocument/2006/relationships/image" Target="../media/image62.png"/><Relationship Id="rId6" Type="http://schemas.openxmlformats.org/officeDocument/2006/relationships/image" Target="../media/image56.png"/><Relationship Id="rId7" Type="http://schemas.openxmlformats.org/officeDocument/2006/relationships/image" Target="../media/image60.png"/><Relationship Id="rId8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1471067" y="2020051"/>
            <a:ext cx="904875" cy="723900"/>
          </a:xfrm>
          <a:custGeom>
            <a:rect b="b" l="l" r="r" t="t"/>
            <a:pathLst>
              <a:path extrusionOk="0" h="965200" w="1206500">
                <a:moveTo>
                  <a:pt x="0" y="0"/>
                </a:moveTo>
                <a:lnTo>
                  <a:pt x="1206500" y="0"/>
                </a:lnTo>
                <a:lnTo>
                  <a:pt x="1206500" y="965200"/>
                </a:lnTo>
                <a:lnTo>
                  <a:pt x="0" y="96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" l="0" r="-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1457783" y="2912397"/>
            <a:ext cx="10665000" cy="16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51">
                <a:solidFill>
                  <a:srgbClr val="095D4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TORUM</a:t>
            </a:r>
            <a:endParaRPr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1638300" y="6064923"/>
            <a:ext cx="7560600" cy="25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6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75">
                <a:solidFill>
                  <a:srgbClr val="3B3A3A"/>
                </a:solidFill>
              </a:rPr>
              <a:t>Capstone</a:t>
            </a:r>
            <a:endParaRPr b="1"/>
          </a:p>
          <a:p>
            <a:pPr indent="0" lvl="0" marL="0" marR="0" rtl="0" algn="l">
              <a:lnSpc>
                <a:spcPct val="1476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75">
                <a:solidFill>
                  <a:srgbClr val="3B3A3A"/>
                </a:solidFill>
              </a:rPr>
              <a:t>Docente: Francia Berna</a:t>
            </a:r>
            <a:endParaRPr b="1" sz="3275">
              <a:solidFill>
                <a:srgbClr val="3B3A3A"/>
              </a:solidFill>
            </a:endParaRPr>
          </a:p>
          <a:p>
            <a:pPr indent="0" lvl="0" marL="0" marR="0" rtl="0" algn="l">
              <a:lnSpc>
                <a:spcPct val="1476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75">
                <a:solidFill>
                  <a:srgbClr val="3B3A3A"/>
                </a:solidFill>
              </a:rPr>
              <a:t>03/09/2024</a:t>
            </a:r>
            <a:endParaRPr b="1" sz="3275">
              <a:solidFill>
                <a:srgbClr val="3B3A3A"/>
              </a:solidFill>
            </a:endParaRPr>
          </a:p>
          <a:p>
            <a:pPr indent="0" lvl="0" marL="0" marR="0" rtl="0" algn="l">
              <a:lnSpc>
                <a:spcPct val="631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75">
              <a:solidFill>
                <a:srgbClr val="3B3A3A"/>
              </a:solidFill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7932969" y="-5173606"/>
            <a:ext cx="16368017" cy="16367703"/>
          </a:xfrm>
          <a:custGeom>
            <a:rect b="b" l="l" r="r" t="t"/>
            <a:pathLst>
              <a:path extrusionOk="0" h="16367703" w="16368017">
                <a:moveTo>
                  <a:pt x="0" y="0"/>
                </a:moveTo>
                <a:lnTo>
                  <a:pt x="16368017" y="0"/>
                </a:lnTo>
                <a:lnTo>
                  <a:pt x="16368017" y="16367703"/>
                </a:lnTo>
                <a:lnTo>
                  <a:pt x="0" y="16367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2590800" y="2246929"/>
            <a:ext cx="80175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7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8">
                <a:solidFill>
                  <a:srgbClr val="3B3A3A"/>
                </a:solidFill>
              </a:rPr>
              <a:t>Gestión y consulta de registros</a:t>
            </a:r>
            <a:endParaRPr sz="2368">
              <a:solidFill>
                <a:srgbClr val="3B3A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10222925" y="4380971"/>
            <a:ext cx="11287387" cy="11287052"/>
          </a:xfrm>
          <a:custGeom>
            <a:rect b="b" l="l" r="r" t="t"/>
            <a:pathLst>
              <a:path extrusionOk="0" h="11287052" w="11287387">
                <a:moveTo>
                  <a:pt x="0" y="0"/>
                </a:moveTo>
                <a:lnTo>
                  <a:pt x="11287388" y="0"/>
                </a:lnTo>
                <a:lnTo>
                  <a:pt x="11287388" y="11287053"/>
                </a:lnTo>
                <a:lnTo>
                  <a:pt x="0" y="112870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3304625" y="8120550"/>
            <a:ext cx="58065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Nicolás Andrés Santibáñez Muñoz</a:t>
            </a:r>
            <a:endParaRPr sz="1800"/>
          </a:p>
          <a:p>
            <a:pPr indent="0" lvl="0" marL="0" marR="0" rtl="0" algn="l">
              <a:lnSpc>
                <a:spcPct val="129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 Milena Díaz Gutiérrez</a:t>
            </a:r>
            <a:endParaRPr sz="1800"/>
          </a:p>
          <a:p>
            <a:pPr indent="0" lvl="0" marL="0" marR="0" rtl="0" algn="l">
              <a:lnSpc>
                <a:spcPct val="1294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Joaquin Ignacio Clark González</a:t>
            </a:r>
            <a:endParaRPr sz="1800"/>
          </a:p>
        </p:txBody>
      </p:sp>
      <p:grpSp>
        <p:nvGrpSpPr>
          <p:cNvPr id="107" name="Google Shape;107;p1"/>
          <p:cNvGrpSpPr/>
          <p:nvPr/>
        </p:nvGrpSpPr>
        <p:grpSpPr>
          <a:xfrm>
            <a:off x="14083702" y="4705286"/>
            <a:ext cx="4209574" cy="2091119"/>
            <a:chOff x="-381" y="-635"/>
            <a:chExt cx="5612765" cy="2788158"/>
          </a:xfrm>
        </p:grpSpPr>
        <p:sp>
          <p:nvSpPr>
            <p:cNvPr id="108" name="Google Shape;108;p1"/>
            <p:cNvSpPr/>
            <p:nvPr/>
          </p:nvSpPr>
          <p:spPr>
            <a:xfrm>
              <a:off x="6350" y="6350"/>
              <a:ext cx="5599176" cy="2774823"/>
            </a:xfrm>
            <a:custGeom>
              <a:rect b="b" l="l" r="r" t="t"/>
              <a:pathLst>
                <a:path extrusionOk="0" h="2774823" w="5599176">
                  <a:moveTo>
                    <a:pt x="0" y="2774823"/>
                  </a:moveTo>
                  <a:lnTo>
                    <a:pt x="2799588" y="0"/>
                  </a:lnTo>
                  <a:lnTo>
                    <a:pt x="5599176" y="2774823"/>
                  </a:lnTo>
                  <a:close/>
                </a:path>
              </a:pathLst>
            </a:custGeom>
            <a:solidFill>
              <a:srgbClr val="80D12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-381" y="-635"/>
              <a:ext cx="5612765" cy="2788158"/>
            </a:xfrm>
            <a:custGeom>
              <a:rect b="b" l="l" r="r" t="t"/>
              <a:pathLst>
                <a:path extrusionOk="0" h="2788158" w="5612765">
                  <a:moveTo>
                    <a:pt x="2286" y="2777236"/>
                  </a:moveTo>
                  <a:lnTo>
                    <a:pt x="2801874" y="2413"/>
                  </a:lnTo>
                  <a:cubicBezTo>
                    <a:pt x="2804287" y="0"/>
                    <a:pt x="2808351" y="0"/>
                    <a:pt x="2810764" y="2413"/>
                  </a:cubicBezTo>
                  <a:lnTo>
                    <a:pt x="5610352" y="2777236"/>
                  </a:lnTo>
                  <a:cubicBezTo>
                    <a:pt x="5612130" y="2779014"/>
                    <a:pt x="5612765" y="2781808"/>
                    <a:pt x="5611749" y="2784221"/>
                  </a:cubicBezTo>
                  <a:cubicBezTo>
                    <a:pt x="5610733" y="2786634"/>
                    <a:pt x="5608447" y="2788158"/>
                    <a:pt x="5605907" y="2788158"/>
                  </a:cubicBezTo>
                  <a:lnTo>
                    <a:pt x="6731" y="2788158"/>
                  </a:lnTo>
                  <a:cubicBezTo>
                    <a:pt x="4191" y="2788158"/>
                    <a:pt x="1778" y="2786634"/>
                    <a:pt x="889" y="2784221"/>
                  </a:cubicBezTo>
                  <a:cubicBezTo>
                    <a:pt x="0" y="2781808"/>
                    <a:pt x="508" y="2779141"/>
                    <a:pt x="2286" y="2777236"/>
                  </a:cubicBezTo>
                  <a:moveTo>
                    <a:pt x="11176" y="2786253"/>
                  </a:moveTo>
                  <a:lnTo>
                    <a:pt x="6731" y="2781681"/>
                  </a:lnTo>
                  <a:lnTo>
                    <a:pt x="6731" y="2775331"/>
                  </a:lnTo>
                  <a:lnTo>
                    <a:pt x="5605907" y="2775331"/>
                  </a:lnTo>
                  <a:lnTo>
                    <a:pt x="5605907" y="2781681"/>
                  </a:lnTo>
                  <a:lnTo>
                    <a:pt x="5601462" y="2786253"/>
                  </a:lnTo>
                  <a:lnTo>
                    <a:pt x="2801874" y="11557"/>
                  </a:lnTo>
                  <a:lnTo>
                    <a:pt x="2806319" y="6985"/>
                  </a:lnTo>
                  <a:lnTo>
                    <a:pt x="2810764" y="11557"/>
                  </a:lnTo>
                  <a:lnTo>
                    <a:pt x="11176" y="2786253"/>
                  </a:lnTo>
                  <a:close/>
                </a:path>
              </a:pathLst>
            </a:custGeom>
            <a:solidFill>
              <a:srgbClr val="1F49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" name="Google Shape;110;p1"/>
          <p:cNvSpPr/>
          <p:nvPr/>
        </p:nvSpPr>
        <p:spPr>
          <a:xfrm>
            <a:off x="13358450" y="7162075"/>
            <a:ext cx="840295" cy="364522"/>
          </a:xfrm>
          <a:custGeom>
            <a:rect b="b" l="l" r="r" t="t"/>
            <a:pathLst>
              <a:path extrusionOk="0" h="486029" w="1120394">
                <a:moveTo>
                  <a:pt x="0" y="486029"/>
                </a:moveTo>
                <a:lnTo>
                  <a:pt x="560197" y="0"/>
                </a:lnTo>
                <a:lnTo>
                  <a:pt x="1120394" y="4860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13783950" y="7162075"/>
            <a:ext cx="5124926" cy="364522"/>
          </a:xfrm>
          <a:custGeom>
            <a:rect b="b" l="l" r="r" t="t"/>
            <a:pathLst>
              <a:path extrusionOk="0" h="486029" w="6833235">
                <a:moveTo>
                  <a:pt x="0" y="0"/>
                </a:moveTo>
                <a:lnTo>
                  <a:pt x="6833235" y="0"/>
                </a:lnTo>
                <a:lnTo>
                  <a:pt x="6833235" y="486029"/>
                </a:lnTo>
                <a:lnTo>
                  <a:pt x="0" y="4860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uoc.cl/normasgraficas/normasgraficas/marca-duoc/6logo-fondo-transparente/fondo-transparente.png" id="112" name="Google Shape;11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BFB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"/>
          <p:cNvSpPr/>
          <p:nvPr/>
        </p:nvSpPr>
        <p:spPr>
          <a:xfrm>
            <a:off x="2011425" y="5652025"/>
            <a:ext cx="1400485" cy="4310710"/>
          </a:xfrm>
          <a:custGeom>
            <a:rect b="b" l="l" r="r" t="t"/>
            <a:pathLst>
              <a:path extrusionOk="0" h="6180230" w="1400485">
                <a:moveTo>
                  <a:pt x="0" y="0"/>
                </a:moveTo>
                <a:lnTo>
                  <a:pt x="1400485" y="0"/>
                </a:lnTo>
                <a:lnTo>
                  <a:pt x="1400485" y="6180230"/>
                </a:lnTo>
                <a:lnTo>
                  <a:pt x="0" y="6180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1"/>
          <p:cNvSpPr/>
          <p:nvPr/>
        </p:nvSpPr>
        <p:spPr>
          <a:xfrm>
            <a:off x="-1543050" y="0"/>
            <a:ext cx="3086100" cy="10291868"/>
          </a:xfrm>
          <a:custGeom>
            <a:rect b="b" l="l" r="r" t="t"/>
            <a:pathLst>
              <a:path extrusionOk="0" h="11372230" w="3086100">
                <a:moveTo>
                  <a:pt x="0" y="0"/>
                </a:moveTo>
                <a:lnTo>
                  <a:pt x="3086100" y="0"/>
                </a:lnTo>
                <a:lnTo>
                  <a:pt x="3086100" y="11372230"/>
                </a:lnTo>
                <a:lnTo>
                  <a:pt x="0" y="11372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1"/>
          <p:cNvSpPr/>
          <p:nvPr/>
        </p:nvSpPr>
        <p:spPr>
          <a:xfrm>
            <a:off x="12193216" y="1343117"/>
            <a:ext cx="5408984" cy="8051758"/>
          </a:xfrm>
          <a:custGeom>
            <a:rect b="b" l="l" r="r" t="t"/>
            <a:pathLst>
              <a:path extrusionOk="0" h="8051758" w="5408984">
                <a:moveTo>
                  <a:pt x="0" y="0"/>
                </a:moveTo>
                <a:lnTo>
                  <a:pt x="5408984" y="0"/>
                </a:lnTo>
                <a:lnTo>
                  <a:pt x="5408984" y="8051758"/>
                </a:lnTo>
                <a:lnTo>
                  <a:pt x="0" y="8051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1"/>
          <p:cNvSpPr/>
          <p:nvPr/>
        </p:nvSpPr>
        <p:spPr>
          <a:xfrm>
            <a:off x="15698915" y="8697813"/>
            <a:ext cx="3806571" cy="2083213"/>
          </a:xfrm>
          <a:custGeom>
            <a:rect b="b" l="l" r="r" t="t"/>
            <a:pathLst>
              <a:path extrusionOk="0" h="2777617" w="5075428">
                <a:moveTo>
                  <a:pt x="0" y="0"/>
                </a:moveTo>
                <a:lnTo>
                  <a:pt x="5075428" y="0"/>
                </a:lnTo>
                <a:lnTo>
                  <a:pt x="5075428" y="2777617"/>
                </a:lnTo>
                <a:lnTo>
                  <a:pt x="0" y="2777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16" l="0" r="0" t="-1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1"/>
          <p:cNvSpPr/>
          <p:nvPr/>
        </p:nvSpPr>
        <p:spPr>
          <a:xfrm>
            <a:off x="11772900" y="1028700"/>
            <a:ext cx="5486400" cy="7980902"/>
          </a:xfrm>
          <a:custGeom>
            <a:rect b="b" l="l" r="r" t="t"/>
            <a:pathLst>
              <a:path extrusionOk="0" h="10641203" w="7315200">
                <a:moveTo>
                  <a:pt x="0" y="0"/>
                </a:moveTo>
                <a:lnTo>
                  <a:pt x="7315200" y="0"/>
                </a:lnTo>
                <a:lnTo>
                  <a:pt x="7315200" y="10641203"/>
                </a:lnTo>
                <a:lnTo>
                  <a:pt x="0" y="10641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557" l="0" r="0" t="-155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1"/>
          <p:cNvSpPr txBox="1"/>
          <p:nvPr/>
        </p:nvSpPr>
        <p:spPr>
          <a:xfrm>
            <a:off x="1761488" y="-106675"/>
            <a:ext cx="80697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5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868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Pertinencia</a:t>
            </a:r>
            <a:endParaRPr/>
          </a:p>
        </p:txBody>
      </p:sp>
      <p:sp>
        <p:nvSpPr>
          <p:cNvPr id="301" name="Google Shape;301;p11"/>
          <p:cNvSpPr txBox="1"/>
          <p:nvPr/>
        </p:nvSpPr>
        <p:spPr>
          <a:xfrm>
            <a:off x="2243072" y="6014357"/>
            <a:ext cx="937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302" name="Google Shape;302;p11"/>
          <p:cNvSpPr txBox="1"/>
          <p:nvPr/>
        </p:nvSpPr>
        <p:spPr>
          <a:xfrm>
            <a:off x="2243097" y="7348996"/>
            <a:ext cx="937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303" name="Google Shape;303;p11"/>
          <p:cNvSpPr txBox="1"/>
          <p:nvPr/>
        </p:nvSpPr>
        <p:spPr>
          <a:xfrm>
            <a:off x="2243111" y="8780321"/>
            <a:ext cx="937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7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304" name="Google Shape;304;p11"/>
          <p:cNvSpPr txBox="1"/>
          <p:nvPr/>
        </p:nvSpPr>
        <p:spPr>
          <a:xfrm>
            <a:off x="3590074" y="5833075"/>
            <a:ext cx="60639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6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19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Diseñar una solución a una </a:t>
            </a:r>
            <a:r>
              <a:rPr lang="en-US" sz="2519">
                <a:solidFill>
                  <a:srgbClr val="231F20"/>
                </a:solidFill>
              </a:rPr>
              <a:t>problemática</a:t>
            </a:r>
            <a:r>
              <a:rPr lang="en-US" sz="2519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empresarial </a:t>
            </a:r>
            <a:endParaRPr/>
          </a:p>
        </p:txBody>
      </p:sp>
      <p:sp>
        <p:nvSpPr>
          <p:cNvPr id="305" name="Google Shape;305;p11"/>
          <p:cNvSpPr txBox="1"/>
          <p:nvPr/>
        </p:nvSpPr>
        <p:spPr>
          <a:xfrm>
            <a:off x="3546600" y="7250400"/>
            <a:ext cx="72078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6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19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Tener la oportunidad de analizar lo propuesto y resolverlo utilizando herramientas </a:t>
            </a:r>
            <a:r>
              <a:rPr lang="en-US" sz="2519">
                <a:solidFill>
                  <a:srgbClr val="231F20"/>
                </a:solidFill>
              </a:rPr>
              <a:t>tecnológicas</a:t>
            </a:r>
            <a:r>
              <a:rPr lang="en-US" sz="2519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06" name="Google Shape;306;p11"/>
          <p:cNvSpPr txBox="1"/>
          <p:nvPr/>
        </p:nvSpPr>
        <p:spPr>
          <a:xfrm>
            <a:off x="1985025" y="1150725"/>
            <a:ext cx="9345900" cy="4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0"/>
              <a:t>El</a:t>
            </a:r>
            <a:r>
              <a:rPr b="0" i="0" lang="en-US" sz="255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proyecto </a:t>
            </a:r>
            <a:r>
              <a:rPr lang="en-US" sz="2550"/>
              <a:t>se desarrollará</a:t>
            </a:r>
            <a:r>
              <a:rPr b="0" i="0" lang="en-US" sz="255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utilizando, el diseño y gestión de requisitos, modelamiento de BD, desarrollo de Software,  técnicas de Machine Learning, herramientas de design thinking y  calidad de Software, este conjunto de </a:t>
            </a:r>
            <a:r>
              <a:rPr lang="en-US" sz="2550"/>
              <a:t>competencia nos </a:t>
            </a:r>
            <a:r>
              <a:rPr b="0" i="0" lang="en-US" sz="255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permitirá </a:t>
            </a:r>
            <a:r>
              <a:rPr lang="en-US" sz="2550"/>
              <a:t>aplicar los conocimientos, trabajar en equipo y tener una capacidad de aprendizaje continuo. Además, nos </a:t>
            </a:r>
            <a:r>
              <a:rPr lang="en-US" sz="2550"/>
              <a:t>desenvolvemos</a:t>
            </a:r>
            <a:r>
              <a:rPr lang="en-US" sz="2550"/>
              <a:t> en un sector que representa un gran desafío ya que impacta en el sector industrial, desafío que nos proporcionará una experiencia de desarrollo sólida que es lo </a:t>
            </a:r>
            <a:r>
              <a:rPr lang="en-US" sz="2550"/>
              <a:t>esperado</a:t>
            </a:r>
            <a:r>
              <a:rPr lang="en-US" sz="2550"/>
              <a:t> para </a:t>
            </a:r>
            <a:r>
              <a:rPr lang="en-US" sz="2550"/>
              <a:t>crecer</a:t>
            </a:r>
            <a:r>
              <a:rPr lang="en-US" sz="2550"/>
              <a:t> en el rubro.</a:t>
            </a:r>
            <a:endParaRPr sz="2550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1"/>
          <p:cNvSpPr txBox="1"/>
          <p:nvPr/>
        </p:nvSpPr>
        <p:spPr>
          <a:xfrm>
            <a:off x="3564296" y="8972521"/>
            <a:ext cx="80124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56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19">
                <a:solidFill>
                  <a:srgbClr val="231F20"/>
                </a:solidFill>
              </a:rPr>
              <a:t>Integramos</a:t>
            </a:r>
            <a:r>
              <a:rPr lang="en-US" sz="2519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Técnologias emergentes. </a:t>
            </a:r>
            <a:endParaRPr/>
          </a:p>
        </p:txBody>
      </p:sp>
      <p:pic>
        <p:nvPicPr>
          <p:cNvPr descr="http://www.duoc.cl/normasgraficas/normasgraficas/marca-duoc/6logo-fondo-transparente/fondo-transparente.png" id="308" name="Google Shape;308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099250" y="675788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2fb4536904f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76" y="2548379"/>
            <a:ext cx="3774775" cy="62947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fb4536904f_2_1"/>
          <p:cNvSpPr/>
          <p:nvPr/>
        </p:nvSpPr>
        <p:spPr>
          <a:xfrm>
            <a:off x="-2774425" y="0"/>
            <a:ext cx="12153453" cy="2451875"/>
          </a:xfrm>
          <a:custGeom>
            <a:rect b="b" l="l" r="r" t="t"/>
            <a:pathLst>
              <a:path extrusionOk="0" h="4953282" w="15631451">
                <a:moveTo>
                  <a:pt x="0" y="0"/>
                </a:moveTo>
                <a:lnTo>
                  <a:pt x="15631451" y="0"/>
                </a:lnTo>
                <a:lnTo>
                  <a:pt x="15631451" y="4953282"/>
                </a:lnTo>
                <a:lnTo>
                  <a:pt x="0" y="4953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2fb4536904f_2_1"/>
          <p:cNvSpPr txBox="1"/>
          <p:nvPr/>
        </p:nvSpPr>
        <p:spPr>
          <a:xfrm>
            <a:off x="673100" y="748800"/>
            <a:ext cx="759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DFBFB"/>
                </a:solidFill>
                <a:latin typeface="Montserrat"/>
                <a:ea typeface="Montserrat"/>
                <a:cs typeface="Montserrat"/>
                <a:sym typeface="Montserrat"/>
              </a:rPr>
              <a:t>Ubicación - TORUM</a:t>
            </a:r>
            <a:endParaRPr b="1" sz="5000">
              <a:solidFill>
                <a:srgbClr val="FDFBF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g2fb4536904f_2_1"/>
          <p:cNvSpPr txBox="1"/>
          <p:nvPr/>
        </p:nvSpPr>
        <p:spPr>
          <a:xfrm>
            <a:off x="2109725" y="2650725"/>
            <a:ext cx="13954800" cy="77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B3A3A"/>
                </a:solidFill>
              </a:rPr>
              <a:t>El despliegue de la aplicación </a:t>
            </a:r>
            <a:r>
              <a:rPr lang="en-US" sz="3000">
                <a:solidFill>
                  <a:srgbClr val="3B3A3A"/>
                </a:solidFill>
              </a:rPr>
              <a:t>está</a:t>
            </a:r>
            <a:r>
              <a:rPr lang="en-US" sz="3000">
                <a:solidFill>
                  <a:srgbClr val="3B3A3A"/>
                </a:solidFill>
              </a:rPr>
              <a:t> previsto para hacerlo a nivel nacional.</a:t>
            </a:r>
            <a:endParaRPr sz="3000">
              <a:solidFill>
                <a:srgbClr val="3B3A3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B3A3A"/>
                </a:solidFill>
              </a:rPr>
              <a:t>Esto puede cambiar a futuro, </a:t>
            </a:r>
            <a:r>
              <a:rPr lang="en-US" sz="3000">
                <a:solidFill>
                  <a:srgbClr val="3B3A3A"/>
                </a:solidFill>
              </a:rPr>
              <a:t>podría</a:t>
            </a:r>
            <a:r>
              <a:rPr lang="en-US" sz="3000">
                <a:solidFill>
                  <a:srgbClr val="3B3A3A"/>
                </a:solidFill>
              </a:rPr>
              <a:t> </a:t>
            </a:r>
            <a:r>
              <a:rPr lang="en-US" sz="3000">
                <a:solidFill>
                  <a:srgbClr val="3B3A3A"/>
                </a:solidFill>
              </a:rPr>
              <a:t>ser</a:t>
            </a:r>
            <a:r>
              <a:rPr lang="en-US" sz="3000">
                <a:solidFill>
                  <a:srgbClr val="3B3A3A"/>
                </a:solidFill>
              </a:rPr>
              <a:t> escalable a nivel sudamericano dependiendo de los resultados de un informe mensual, la decisión se tomará en base a:</a:t>
            </a:r>
            <a:endParaRPr sz="3000">
              <a:solidFill>
                <a:srgbClr val="3B3A3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B3A3A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A3A"/>
              </a:buClr>
              <a:buSzPts val="3000"/>
              <a:buChar char="●"/>
            </a:pPr>
            <a:r>
              <a:rPr lang="en-US" sz="3000">
                <a:solidFill>
                  <a:srgbClr val="3B3A3A"/>
                </a:solidFill>
              </a:rPr>
              <a:t>Costo total.</a:t>
            </a:r>
            <a:endParaRPr sz="3000">
              <a:solidFill>
                <a:srgbClr val="3B3A3A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A3A"/>
              </a:buClr>
              <a:buSzPts val="3000"/>
              <a:buChar char="●"/>
            </a:pPr>
            <a:r>
              <a:rPr lang="en-US" sz="3000">
                <a:solidFill>
                  <a:srgbClr val="3B3A3A"/>
                </a:solidFill>
              </a:rPr>
              <a:t>Ganancias.</a:t>
            </a:r>
            <a:endParaRPr sz="3000">
              <a:solidFill>
                <a:srgbClr val="3B3A3A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A3A"/>
              </a:buClr>
              <a:buSzPts val="3000"/>
              <a:buChar char="●"/>
            </a:pPr>
            <a:r>
              <a:rPr lang="en-US" sz="3000">
                <a:solidFill>
                  <a:srgbClr val="3B3A3A"/>
                </a:solidFill>
              </a:rPr>
              <a:t>Margen.</a:t>
            </a:r>
            <a:endParaRPr sz="3000">
              <a:solidFill>
                <a:srgbClr val="3B3A3A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A3A"/>
              </a:buClr>
              <a:buSzPts val="3000"/>
              <a:buChar char="●"/>
            </a:pPr>
            <a:r>
              <a:rPr lang="en-US" sz="3000">
                <a:solidFill>
                  <a:srgbClr val="3B3A3A"/>
                </a:solidFill>
              </a:rPr>
              <a:t>Mantención.</a:t>
            </a:r>
            <a:br>
              <a:rPr lang="en-US" sz="3000">
                <a:solidFill>
                  <a:srgbClr val="3B3A3A"/>
                </a:solidFill>
              </a:rPr>
            </a:br>
            <a:endParaRPr sz="3000">
              <a:solidFill>
                <a:srgbClr val="3B3A3A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3A3A"/>
              </a:buClr>
              <a:buSzPts val="3000"/>
              <a:buChar char="●"/>
            </a:pPr>
            <a:r>
              <a:rPr lang="en-US" sz="3000">
                <a:solidFill>
                  <a:srgbClr val="3B3A3A"/>
                </a:solidFill>
              </a:rPr>
              <a:t>Nuestro objetivo a largo plazo es alcanzar llegar al 20% sobre la producción nacional y una </a:t>
            </a:r>
            <a:r>
              <a:rPr lang="en-US" sz="3000">
                <a:solidFill>
                  <a:srgbClr val="3B3A3A"/>
                </a:solidFill>
              </a:rPr>
              <a:t>vez</a:t>
            </a:r>
            <a:r>
              <a:rPr lang="en-US" sz="3000">
                <a:solidFill>
                  <a:srgbClr val="3B3A3A"/>
                </a:solidFill>
              </a:rPr>
              <a:t> logrado este objetivo hacer nuestra primera inversión internacional apostando en la industria de Colombia o Brasil.</a:t>
            </a:r>
            <a:br>
              <a:rPr lang="en-US" sz="3000">
                <a:solidFill>
                  <a:srgbClr val="3B3A3A"/>
                </a:solidFill>
              </a:rPr>
            </a:br>
            <a:endParaRPr sz="3000">
              <a:solidFill>
                <a:srgbClr val="3B3A3A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3B3A3A"/>
              </a:solidFill>
            </a:endParaRPr>
          </a:p>
        </p:txBody>
      </p:sp>
      <p:pic>
        <p:nvPicPr>
          <p:cNvPr id="318" name="Google Shape;318;g2fb4536904f_2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4700" y="2451875"/>
            <a:ext cx="4075723" cy="4075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319" name="Google Shape;319;g2fb4536904f_2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61125" y="9500675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 txBox="1"/>
          <p:nvPr/>
        </p:nvSpPr>
        <p:spPr>
          <a:xfrm>
            <a:off x="1628426" y="2641265"/>
            <a:ext cx="511511" cy="6937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/>
          </a:p>
        </p:txBody>
      </p:sp>
      <p:sp>
        <p:nvSpPr>
          <p:cNvPr id="329" name="Google Shape;329;p15"/>
          <p:cNvSpPr/>
          <p:nvPr/>
        </p:nvSpPr>
        <p:spPr>
          <a:xfrm>
            <a:off x="15369574" y="8009482"/>
            <a:ext cx="7292928" cy="7292928"/>
          </a:xfrm>
          <a:custGeom>
            <a:rect b="b" l="l" r="r" t="t"/>
            <a:pathLst>
              <a:path extrusionOk="0" h="7292928" w="7292928">
                <a:moveTo>
                  <a:pt x="0" y="0"/>
                </a:moveTo>
                <a:lnTo>
                  <a:pt x="7292928" y="0"/>
                </a:lnTo>
                <a:lnTo>
                  <a:pt x="7292928" y="7292928"/>
                </a:lnTo>
                <a:lnTo>
                  <a:pt x="0" y="7292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5"/>
          <p:cNvSpPr txBox="1"/>
          <p:nvPr/>
        </p:nvSpPr>
        <p:spPr>
          <a:xfrm>
            <a:off x="936000" y="1113675"/>
            <a:ext cx="8793300" cy="774900"/>
          </a:xfrm>
          <a:prstGeom prst="rect">
            <a:avLst/>
          </a:prstGeom>
          <a:solidFill>
            <a:srgbClr val="095D40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34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Metodologia Scrum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1" name="Google Shape;331;p15"/>
          <p:cNvSpPr/>
          <p:nvPr/>
        </p:nvSpPr>
        <p:spPr>
          <a:xfrm>
            <a:off x="13056178" y="-3901318"/>
            <a:ext cx="7292928" cy="7292928"/>
          </a:xfrm>
          <a:custGeom>
            <a:rect b="b" l="l" r="r" t="t"/>
            <a:pathLst>
              <a:path extrusionOk="0" h="7292928" w="7292928">
                <a:moveTo>
                  <a:pt x="0" y="0"/>
                </a:moveTo>
                <a:lnTo>
                  <a:pt x="7292928" y="0"/>
                </a:lnTo>
                <a:lnTo>
                  <a:pt x="7292928" y="7292928"/>
                </a:lnTo>
                <a:lnTo>
                  <a:pt x="0" y="72929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5"/>
          <p:cNvSpPr/>
          <p:nvPr/>
        </p:nvSpPr>
        <p:spPr>
          <a:xfrm>
            <a:off x="16879823" y="349134"/>
            <a:ext cx="1033272" cy="826580"/>
          </a:xfrm>
          <a:custGeom>
            <a:rect b="b" l="l" r="r" t="t"/>
            <a:pathLst>
              <a:path extrusionOk="0" h="1102106" w="1377696">
                <a:moveTo>
                  <a:pt x="0" y="0"/>
                </a:moveTo>
                <a:lnTo>
                  <a:pt x="1377696" y="0"/>
                </a:lnTo>
                <a:lnTo>
                  <a:pt x="1377696" y="1102106"/>
                </a:lnTo>
                <a:lnTo>
                  <a:pt x="0" y="1102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uoc.cl/normasgraficas/normasgraficas/marca-duoc/6logo-fondo-transparente/fondo-transparente.png" id="333" name="Google Shape;33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12850" y="9598450"/>
            <a:ext cx="20002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5"/>
          <p:cNvSpPr txBox="1"/>
          <p:nvPr>
            <p:ph idx="1" type="body"/>
          </p:nvPr>
        </p:nvSpPr>
        <p:spPr>
          <a:xfrm>
            <a:off x="1859200" y="2641275"/>
            <a:ext cx="13510500" cy="55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50">
                <a:latin typeface="Arial"/>
                <a:ea typeface="Arial"/>
                <a:cs typeface="Arial"/>
                <a:sym typeface="Arial"/>
              </a:rPr>
              <a:t>Utilizamos</a:t>
            </a:r>
            <a:r>
              <a:rPr lang="en-US" sz="3550">
                <a:latin typeface="Arial"/>
                <a:ea typeface="Arial"/>
                <a:cs typeface="Arial"/>
                <a:sym typeface="Arial"/>
              </a:rPr>
              <a:t> Scrum, ya que nos permite implementar rápidamente cambios en los requisitos del sistema, mejorar la eficiencia del equipo y aumentar la calidad del producto.</a:t>
            </a:r>
            <a:endParaRPr sz="35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/>
              <a:t>Se llevarán a cabo 8 reuniones en un período de 2 meses, distribuidas en 2 spring por mes, cada una con una duración de 15 minutos.</a:t>
            </a:r>
            <a:br>
              <a:rPr lang="en-US" sz="3500"/>
            </a:br>
            <a:endParaRPr sz="3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7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"/>
          <p:cNvSpPr/>
          <p:nvPr/>
        </p:nvSpPr>
        <p:spPr>
          <a:xfrm>
            <a:off x="16879823" y="120534"/>
            <a:ext cx="1033272" cy="826580"/>
          </a:xfrm>
          <a:custGeom>
            <a:rect b="b" l="l" r="r" t="t"/>
            <a:pathLst>
              <a:path extrusionOk="0" h="1102106" w="1377696">
                <a:moveTo>
                  <a:pt x="0" y="0"/>
                </a:moveTo>
                <a:lnTo>
                  <a:pt x="1377696" y="0"/>
                </a:lnTo>
                <a:lnTo>
                  <a:pt x="1377696" y="1102106"/>
                </a:lnTo>
                <a:lnTo>
                  <a:pt x="0" y="1102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6"/>
          <p:cNvSpPr txBox="1"/>
          <p:nvPr/>
        </p:nvSpPr>
        <p:spPr>
          <a:xfrm>
            <a:off x="5051546" y="339725"/>
            <a:ext cx="81849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0" marR="0" rtl="0" algn="ctr">
              <a:lnSpc>
                <a:spcPct val="14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2">
                <a:solidFill>
                  <a:srgbClr val="095D40"/>
                </a:solidFill>
                <a:latin typeface="Montserrat"/>
                <a:ea typeface="Montserrat"/>
                <a:cs typeface="Montserrat"/>
                <a:sym typeface="Montserrat"/>
              </a:rPr>
              <a:t>Modelo de Datos</a:t>
            </a:r>
            <a:endParaRPr/>
          </a:p>
        </p:txBody>
      </p:sp>
      <p:pic>
        <p:nvPicPr>
          <p:cNvPr descr="http://www.duoc.cl/normasgraficas/normasgraficas/marca-duoc/6logo-fondo-transparente/fondo-transparente.png" id="345" name="Google Shape;34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319513"/>
            <a:ext cx="20002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6"/>
          <p:cNvSpPr txBox="1"/>
          <p:nvPr/>
        </p:nvSpPr>
        <p:spPr>
          <a:xfrm>
            <a:off x="3725250" y="7746950"/>
            <a:ext cx="1319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hlinkClick r:id="rId5"/>
              </a:rPr>
              <a:t>https://drive.google.com/file/d/1_RP7OqN8Nlu0T1mcpeEOK-1yjGSSA5C8/view?usp=drive_link</a:t>
            </a:r>
            <a:endParaRPr b="1">
              <a:solidFill>
                <a:srgbClr val="095D40"/>
              </a:solidFill>
            </a:endParaRPr>
          </a:p>
        </p:txBody>
      </p:sp>
      <p:sp>
        <p:nvSpPr>
          <p:cNvPr id="347" name="Google Shape;347;p16"/>
          <p:cNvSpPr txBox="1"/>
          <p:nvPr/>
        </p:nvSpPr>
        <p:spPr>
          <a:xfrm>
            <a:off x="3854125" y="3538475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Normalización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8" name="Google Shape;348;p16"/>
          <p:cNvSpPr txBox="1"/>
          <p:nvPr/>
        </p:nvSpPr>
        <p:spPr>
          <a:xfrm>
            <a:off x="7788000" y="3538475"/>
            <a:ext cx="144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3FN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349" name="Google Shape;349;p16"/>
          <p:cNvSpPr txBox="1"/>
          <p:nvPr/>
        </p:nvSpPr>
        <p:spPr>
          <a:xfrm>
            <a:off x="7425125" y="4255600"/>
            <a:ext cx="3000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</a:rPr>
              <a:t>Elimina cualquier dependencia transitiva.</a:t>
            </a:r>
            <a:endParaRPr sz="3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350" name="Google Shape;350;p16"/>
          <p:cNvSpPr txBox="1"/>
          <p:nvPr/>
        </p:nvSpPr>
        <p:spPr>
          <a:xfrm>
            <a:off x="11285600" y="3646325"/>
            <a:ext cx="5868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3000"/>
              <a:buChar char="●"/>
            </a:pPr>
            <a:r>
              <a:rPr lang="en-US" sz="3000">
                <a:solidFill>
                  <a:srgbClr val="1F1F1F"/>
                </a:solidFill>
                <a:highlight>
                  <a:srgbClr val="FFFFFF"/>
                </a:highlight>
              </a:rPr>
              <a:t>Seguridad de los datos.</a:t>
            </a:r>
            <a:endParaRPr sz="30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3000"/>
              <a:buChar char="●"/>
            </a:pPr>
            <a:r>
              <a:rPr lang="en-US" sz="3000">
                <a:solidFill>
                  <a:srgbClr val="1F1F1F"/>
                </a:solidFill>
                <a:highlight>
                  <a:srgbClr val="FFFFFF"/>
                </a:highlight>
              </a:rPr>
              <a:t>No duplicados ni versiones desactualizadas.</a:t>
            </a:r>
            <a:endParaRPr sz="3000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sp>
        <p:nvSpPr>
          <p:cNvPr id="351" name="Google Shape;351;p16"/>
          <p:cNvSpPr txBox="1"/>
          <p:nvPr/>
        </p:nvSpPr>
        <p:spPr>
          <a:xfrm>
            <a:off x="3838250" y="4255600"/>
            <a:ext cx="30000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1F1F1F"/>
                </a:solidFill>
                <a:highlight>
                  <a:srgbClr val="FFFFFF"/>
                </a:highlight>
              </a:rPr>
              <a:t>Eliminación de redundancia, identificación de dependencias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4"/>
          <p:cNvSpPr/>
          <p:nvPr/>
        </p:nvSpPr>
        <p:spPr>
          <a:xfrm flipH="1"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24384000" y="0"/>
                </a:moveTo>
                <a:lnTo>
                  <a:pt x="0" y="0"/>
                </a:lnTo>
                <a:lnTo>
                  <a:pt x="0" y="13716000"/>
                </a:lnTo>
                <a:lnTo>
                  <a:pt x="24384000" y="13716000"/>
                </a:lnTo>
                <a:lnTo>
                  <a:pt x="243840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34" l="0" r="0" t="-923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4"/>
          <p:cNvSpPr/>
          <p:nvPr/>
        </p:nvSpPr>
        <p:spPr>
          <a:xfrm>
            <a:off x="0" y="-175778"/>
            <a:ext cx="2280917" cy="10462778"/>
          </a:xfrm>
          <a:custGeom>
            <a:rect b="b" l="l" r="r" t="t"/>
            <a:pathLst>
              <a:path extrusionOk="0" h="10462778" w="2280917">
                <a:moveTo>
                  <a:pt x="0" y="0"/>
                </a:moveTo>
                <a:lnTo>
                  <a:pt x="2280917" y="0"/>
                </a:lnTo>
                <a:lnTo>
                  <a:pt x="2280917" y="10462778"/>
                </a:lnTo>
                <a:lnTo>
                  <a:pt x="0" y="10462778"/>
                </a:lnTo>
                <a:lnTo>
                  <a:pt x="0" y="0"/>
                </a:lnTo>
                <a:close/>
              </a:path>
            </a:pathLst>
          </a:custGeom>
          <a:solidFill>
            <a:srgbClr val="051D4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4"/>
          <p:cNvSpPr/>
          <p:nvPr/>
        </p:nvSpPr>
        <p:spPr>
          <a:xfrm>
            <a:off x="5344048" y="7393891"/>
            <a:ext cx="808892" cy="808892"/>
          </a:xfrm>
          <a:custGeom>
            <a:rect b="b" l="l" r="r" t="t"/>
            <a:pathLst>
              <a:path extrusionOk="0" h="808892" w="808892">
                <a:moveTo>
                  <a:pt x="0" y="0"/>
                </a:moveTo>
                <a:lnTo>
                  <a:pt x="808893" y="0"/>
                </a:lnTo>
                <a:lnTo>
                  <a:pt x="808893" y="808893"/>
                </a:lnTo>
                <a:lnTo>
                  <a:pt x="0" y="808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4"/>
          <p:cNvSpPr/>
          <p:nvPr/>
        </p:nvSpPr>
        <p:spPr>
          <a:xfrm>
            <a:off x="1140450" y="119625"/>
            <a:ext cx="12248424" cy="9448495"/>
          </a:xfrm>
          <a:custGeom>
            <a:rect b="b" l="l" r="r" t="t"/>
            <a:pathLst>
              <a:path extrusionOk="0" h="8892701" w="12248424">
                <a:moveTo>
                  <a:pt x="0" y="0"/>
                </a:moveTo>
                <a:lnTo>
                  <a:pt x="12248424" y="0"/>
                </a:lnTo>
                <a:lnTo>
                  <a:pt x="12248424" y="8892701"/>
                </a:lnTo>
                <a:lnTo>
                  <a:pt x="0" y="8892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4"/>
          <p:cNvSpPr txBox="1"/>
          <p:nvPr/>
        </p:nvSpPr>
        <p:spPr>
          <a:xfrm>
            <a:off x="3135624" y="1422401"/>
            <a:ext cx="81486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41">
                <a:solidFill>
                  <a:srgbClr val="2A2E3A"/>
                </a:solidFill>
                <a:latin typeface="Montserrat"/>
                <a:ea typeface="Montserrat"/>
                <a:cs typeface="Montserrat"/>
                <a:sym typeface="Montserrat"/>
              </a:rPr>
              <a:t>Factibilidad</a:t>
            </a:r>
            <a:endParaRPr/>
          </a:p>
        </p:txBody>
      </p:sp>
      <p:sp>
        <p:nvSpPr>
          <p:cNvPr id="365" name="Google Shape;365;p14"/>
          <p:cNvSpPr/>
          <p:nvPr/>
        </p:nvSpPr>
        <p:spPr>
          <a:xfrm>
            <a:off x="2807149" y="3392110"/>
            <a:ext cx="441865" cy="1367695"/>
          </a:xfrm>
          <a:custGeom>
            <a:rect b="b" l="l" r="r" t="t"/>
            <a:pathLst>
              <a:path extrusionOk="0" h="1823593" w="589153">
                <a:moveTo>
                  <a:pt x="169037" y="1823593"/>
                </a:moveTo>
                <a:lnTo>
                  <a:pt x="0" y="1823593"/>
                </a:lnTo>
                <a:lnTo>
                  <a:pt x="414782" y="914527"/>
                </a:lnTo>
                <a:lnTo>
                  <a:pt x="0" y="0"/>
                </a:lnTo>
                <a:lnTo>
                  <a:pt x="169037" y="0"/>
                </a:lnTo>
                <a:lnTo>
                  <a:pt x="589153" y="914527"/>
                </a:lnTo>
                <a:lnTo>
                  <a:pt x="169037" y="1823593"/>
                </a:lnTo>
                <a:close/>
              </a:path>
            </a:pathLst>
          </a:custGeom>
          <a:solidFill>
            <a:srgbClr val="80D1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14"/>
          <p:cNvSpPr/>
          <p:nvPr/>
        </p:nvSpPr>
        <p:spPr>
          <a:xfrm>
            <a:off x="-218831" y="3310853"/>
            <a:ext cx="3241082" cy="1451675"/>
          </a:xfrm>
          <a:custGeom>
            <a:rect b="b" l="l" r="r" t="t"/>
            <a:pathLst>
              <a:path extrusionOk="0" h="1451675" w="3241082">
                <a:moveTo>
                  <a:pt x="0" y="0"/>
                </a:moveTo>
                <a:lnTo>
                  <a:pt x="3241082" y="0"/>
                </a:lnTo>
                <a:lnTo>
                  <a:pt x="3241082" y="1451675"/>
                </a:lnTo>
                <a:lnTo>
                  <a:pt x="0" y="1451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14"/>
          <p:cNvSpPr txBox="1"/>
          <p:nvPr/>
        </p:nvSpPr>
        <p:spPr>
          <a:xfrm>
            <a:off x="601266" y="3375335"/>
            <a:ext cx="18723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/>
          </a:p>
        </p:txBody>
      </p:sp>
      <p:sp>
        <p:nvSpPr>
          <p:cNvPr id="368" name="Google Shape;368;p14"/>
          <p:cNvSpPr txBox="1"/>
          <p:nvPr/>
        </p:nvSpPr>
        <p:spPr>
          <a:xfrm>
            <a:off x="3427312" y="3207160"/>
            <a:ext cx="4324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2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Factores claves</a:t>
            </a:r>
            <a:endParaRPr/>
          </a:p>
        </p:txBody>
      </p:sp>
      <p:sp>
        <p:nvSpPr>
          <p:cNvPr id="369" name="Google Shape;369;p14"/>
          <p:cNvSpPr/>
          <p:nvPr/>
        </p:nvSpPr>
        <p:spPr>
          <a:xfrm>
            <a:off x="2693768" y="5492200"/>
            <a:ext cx="441865" cy="1367695"/>
          </a:xfrm>
          <a:custGeom>
            <a:rect b="b" l="l" r="r" t="t"/>
            <a:pathLst>
              <a:path extrusionOk="0" h="1823593" w="589153">
                <a:moveTo>
                  <a:pt x="169037" y="1823593"/>
                </a:moveTo>
                <a:lnTo>
                  <a:pt x="0" y="1823593"/>
                </a:lnTo>
                <a:lnTo>
                  <a:pt x="414782" y="914527"/>
                </a:lnTo>
                <a:lnTo>
                  <a:pt x="0" y="0"/>
                </a:lnTo>
                <a:lnTo>
                  <a:pt x="169037" y="0"/>
                </a:lnTo>
                <a:lnTo>
                  <a:pt x="589153" y="914527"/>
                </a:lnTo>
                <a:lnTo>
                  <a:pt x="169037" y="1823593"/>
                </a:lnTo>
                <a:close/>
              </a:path>
            </a:pathLst>
          </a:custGeom>
          <a:solidFill>
            <a:srgbClr val="80D1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4"/>
          <p:cNvSpPr/>
          <p:nvPr/>
        </p:nvSpPr>
        <p:spPr>
          <a:xfrm>
            <a:off x="-332212" y="5408243"/>
            <a:ext cx="3241082" cy="1451675"/>
          </a:xfrm>
          <a:custGeom>
            <a:rect b="b" l="l" r="r" t="t"/>
            <a:pathLst>
              <a:path extrusionOk="0" h="1451675" w="3241082">
                <a:moveTo>
                  <a:pt x="0" y="0"/>
                </a:moveTo>
                <a:lnTo>
                  <a:pt x="3241082" y="0"/>
                </a:lnTo>
                <a:lnTo>
                  <a:pt x="3241082" y="1451675"/>
                </a:lnTo>
                <a:lnTo>
                  <a:pt x="0" y="1451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4"/>
          <p:cNvSpPr txBox="1"/>
          <p:nvPr/>
        </p:nvSpPr>
        <p:spPr>
          <a:xfrm>
            <a:off x="596438" y="5408375"/>
            <a:ext cx="18723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</p:txBody>
      </p:sp>
      <p:sp>
        <p:nvSpPr>
          <p:cNvPr id="372" name="Google Shape;372;p14"/>
          <p:cNvSpPr/>
          <p:nvPr/>
        </p:nvSpPr>
        <p:spPr>
          <a:xfrm>
            <a:off x="2807147" y="7654768"/>
            <a:ext cx="441865" cy="1367695"/>
          </a:xfrm>
          <a:custGeom>
            <a:rect b="b" l="l" r="r" t="t"/>
            <a:pathLst>
              <a:path extrusionOk="0" h="1823593" w="589153">
                <a:moveTo>
                  <a:pt x="169037" y="1823593"/>
                </a:moveTo>
                <a:lnTo>
                  <a:pt x="0" y="1823593"/>
                </a:lnTo>
                <a:lnTo>
                  <a:pt x="414782" y="914527"/>
                </a:lnTo>
                <a:lnTo>
                  <a:pt x="0" y="0"/>
                </a:lnTo>
                <a:lnTo>
                  <a:pt x="169037" y="0"/>
                </a:lnTo>
                <a:lnTo>
                  <a:pt x="589153" y="914527"/>
                </a:lnTo>
                <a:lnTo>
                  <a:pt x="169037" y="1823593"/>
                </a:lnTo>
                <a:close/>
              </a:path>
            </a:pathLst>
          </a:custGeom>
          <a:solidFill>
            <a:srgbClr val="80D12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-218833" y="7570811"/>
            <a:ext cx="3241082" cy="1451675"/>
          </a:xfrm>
          <a:custGeom>
            <a:rect b="b" l="l" r="r" t="t"/>
            <a:pathLst>
              <a:path extrusionOk="0" h="1451675" w="3241082">
                <a:moveTo>
                  <a:pt x="0" y="0"/>
                </a:moveTo>
                <a:lnTo>
                  <a:pt x="3241082" y="0"/>
                </a:lnTo>
                <a:lnTo>
                  <a:pt x="3241082" y="1451675"/>
                </a:lnTo>
                <a:lnTo>
                  <a:pt x="0" y="14516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4"/>
          <p:cNvSpPr txBox="1"/>
          <p:nvPr/>
        </p:nvSpPr>
        <p:spPr>
          <a:xfrm>
            <a:off x="709825" y="7578800"/>
            <a:ext cx="1872300" cy="13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1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/>
          </a:p>
        </p:txBody>
      </p:sp>
      <p:sp>
        <p:nvSpPr>
          <p:cNvPr id="375" name="Google Shape;375;p14"/>
          <p:cNvSpPr txBox="1"/>
          <p:nvPr/>
        </p:nvSpPr>
        <p:spPr>
          <a:xfrm>
            <a:off x="3427298" y="5520275"/>
            <a:ext cx="7592400" cy="12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Tiempo de desarrollo.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Recursos.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Presupuesto.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ontserrat"/>
                <a:ea typeface="Montserrat"/>
                <a:cs typeface="Montserrat"/>
                <a:sym typeface="Montserrat"/>
              </a:rPr>
              <a:t>Evaluados y no representan un riesgo significativo.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14"/>
          <p:cNvSpPr txBox="1"/>
          <p:nvPr/>
        </p:nvSpPr>
        <p:spPr>
          <a:xfrm>
            <a:off x="3427312" y="5070142"/>
            <a:ext cx="40974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2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Desafios considerados</a:t>
            </a:r>
            <a:endParaRPr/>
          </a:p>
        </p:txBody>
      </p:sp>
      <p:sp>
        <p:nvSpPr>
          <p:cNvPr id="377" name="Google Shape;377;p14"/>
          <p:cNvSpPr txBox="1"/>
          <p:nvPr/>
        </p:nvSpPr>
        <p:spPr>
          <a:xfrm>
            <a:off x="3535862" y="7198943"/>
            <a:ext cx="54792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92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Riesgos </a:t>
            </a:r>
            <a:r>
              <a:rPr b="1" lang="en-US" sz="2692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externos </a:t>
            </a:r>
            <a:endParaRPr/>
          </a:p>
        </p:txBody>
      </p:sp>
      <p:sp>
        <p:nvSpPr>
          <p:cNvPr id="378" name="Google Shape;378;p14"/>
          <p:cNvSpPr txBox="1"/>
          <p:nvPr/>
        </p:nvSpPr>
        <p:spPr>
          <a:xfrm>
            <a:off x="3474026" y="7686850"/>
            <a:ext cx="7231500" cy="12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 sz="188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Cambios en normativas.</a:t>
            </a:r>
            <a:endParaRPr sz="1889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8551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1889"/>
              <a:buFont typeface="Montserrat"/>
              <a:buChar char="-"/>
            </a:pPr>
            <a:r>
              <a:rPr lang="en-US" sz="188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Avances tecnologicos.</a:t>
            </a:r>
            <a:endParaRPr sz="1889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Medidas de </a:t>
            </a:r>
            <a:r>
              <a:rPr lang="en-US" sz="188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contingencia</a:t>
            </a:r>
            <a:r>
              <a:rPr lang="en-US" sz="188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 implementadas para asegurar la continuidad</a:t>
            </a:r>
            <a:endParaRPr sz="1889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" name="Google Shape;379;p14"/>
          <p:cNvSpPr txBox="1"/>
          <p:nvPr/>
        </p:nvSpPr>
        <p:spPr>
          <a:xfrm>
            <a:off x="3365563" y="3755566"/>
            <a:ext cx="67374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8551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1889"/>
              <a:buFont typeface="Montserrat"/>
              <a:buChar char="-"/>
            </a:pPr>
            <a:r>
              <a:rPr lang="en-US" sz="188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Rápido</a:t>
            </a:r>
            <a:r>
              <a:rPr lang="en-US" sz="188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 avance en la </a:t>
            </a:r>
            <a:r>
              <a:rPr lang="en-US" sz="188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tecnología</a:t>
            </a:r>
            <a:r>
              <a:rPr lang="en-US" sz="188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89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8551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1889"/>
              <a:buFont typeface="Montserrat"/>
              <a:buChar char="-"/>
            </a:pPr>
            <a:r>
              <a:rPr lang="en-US" sz="188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Creciente demanda en la industria.</a:t>
            </a:r>
            <a:endParaRPr sz="1889">
              <a:solidFill>
                <a:srgbClr val="051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14"/>
          <p:cNvSpPr/>
          <p:nvPr/>
        </p:nvSpPr>
        <p:spPr>
          <a:xfrm>
            <a:off x="16879823" y="349134"/>
            <a:ext cx="1033272" cy="826580"/>
          </a:xfrm>
          <a:custGeom>
            <a:rect b="b" l="l" r="r" t="t"/>
            <a:pathLst>
              <a:path extrusionOk="0" h="1102106" w="1377696">
                <a:moveTo>
                  <a:pt x="0" y="0"/>
                </a:moveTo>
                <a:lnTo>
                  <a:pt x="1377696" y="0"/>
                </a:lnTo>
                <a:lnTo>
                  <a:pt x="1377696" y="1102106"/>
                </a:lnTo>
                <a:lnTo>
                  <a:pt x="0" y="1102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uoc.cl/normasgraficas/normasgraficas/marca-duoc/6logo-fondo-transparente/fondo-transparente.png" id="381" name="Google Shape;38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33425" y="9568125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"/>
          <p:cNvSpPr txBox="1"/>
          <p:nvPr/>
        </p:nvSpPr>
        <p:spPr>
          <a:xfrm>
            <a:off x="685800" y="345275"/>
            <a:ext cx="1147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64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FDFBFB"/>
                </a:solidFill>
                <a:latin typeface="Montserrat"/>
                <a:ea typeface="Montserrat"/>
                <a:cs typeface="Montserrat"/>
                <a:sym typeface="Montserrat"/>
              </a:rPr>
              <a:t>Carta Gantt</a:t>
            </a:r>
            <a:endParaRPr>
              <a:solidFill>
                <a:srgbClr val="FDFBFB"/>
              </a:solidFill>
            </a:endParaRPr>
          </a:p>
        </p:txBody>
      </p:sp>
      <p:pic>
        <p:nvPicPr>
          <p:cNvPr descr="http://www.duoc.cl/normasgraficas/normasgraficas/marca-duoc/6logo-fondo-transparente/fondo-transparente.png" id="391" name="Google Shape;3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0250" y="9383325"/>
            <a:ext cx="20002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325" y="2359550"/>
            <a:ext cx="16387350" cy="513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7"/>
          <p:cNvSpPr txBox="1"/>
          <p:nvPr>
            <p:ph type="title"/>
          </p:nvPr>
        </p:nvSpPr>
        <p:spPr>
          <a:xfrm>
            <a:off x="2554700" y="7979325"/>
            <a:ext cx="13773000" cy="14040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800" u="sng">
                <a:solidFill>
                  <a:schemeClr val="hlink"/>
                </a:solidFill>
                <a:highlight>
                  <a:schemeClr val="lt1"/>
                </a:highlight>
                <a:hlinkClick r:id="rId5"/>
              </a:rPr>
              <a:t>https://docs.google.com/spreadsheets/d/1UYSoODUHnoh9Zbcdg_tPswyeIYu64gng/edit?usp=sharing&amp;ouid=103663934713658695890&amp;rtpof=true&amp;sd=true</a:t>
            </a:r>
            <a:endParaRPr b="1" sz="1800">
              <a:solidFill>
                <a:schemeClr val="lt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"/>
          <p:cNvSpPr/>
          <p:nvPr/>
        </p:nvSpPr>
        <p:spPr>
          <a:xfrm>
            <a:off x="838200" y="2874106"/>
            <a:ext cx="9928715" cy="6187181"/>
          </a:xfrm>
          <a:custGeom>
            <a:rect b="b" l="l" r="r" t="t"/>
            <a:pathLst>
              <a:path extrusionOk="0" h="9168491" w="13586522">
                <a:moveTo>
                  <a:pt x="0" y="0"/>
                </a:moveTo>
                <a:lnTo>
                  <a:pt x="13586522" y="0"/>
                </a:lnTo>
                <a:lnTo>
                  <a:pt x="13586522" y="9168491"/>
                </a:lnTo>
                <a:lnTo>
                  <a:pt x="0" y="9168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8"/>
          <p:cNvSpPr/>
          <p:nvPr/>
        </p:nvSpPr>
        <p:spPr>
          <a:xfrm>
            <a:off x="-971072" y="-1068106"/>
            <a:ext cx="2856606" cy="3393831"/>
          </a:xfrm>
          <a:custGeom>
            <a:rect b="b" l="l" r="r" t="t"/>
            <a:pathLst>
              <a:path extrusionOk="0" h="5486400" w="4399153">
                <a:moveTo>
                  <a:pt x="0" y="0"/>
                </a:moveTo>
                <a:lnTo>
                  <a:pt x="4399153" y="0"/>
                </a:lnTo>
                <a:lnTo>
                  <a:pt x="4399153" y="5486400"/>
                </a:lnTo>
                <a:lnTo>
                  <a:pt x="0" y="5486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4000"/>
            </a:blip>
            <a:stretch>
              <a:fillRect b="-31" l="0" r="0" t="-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8"/>
          <p:cNvSpPr txBox="1"/>
          <p:nvPr/>
        </p:nvSpPr>
        <p:spPr>
          <a:xfrm>
            <a:off x="1885579" y="1225713"/>
            <a:ext cx="62856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92">
                <a:solidFill>
                  <a:srgbClr val="191919"/>
                </a:solidFill>
                <a:latin typeface="Montserrat"/>
                <a:ea typeface="Montserrat"/>
                <a:cs typeface="Montserrat"/>
                <a:sym typeface="Montserrat"/>
              </a:rPr>
              <a:t>Conclusiones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18"/>
          <p:cNvSpPr txBox="1"/>
          <p:nvPr/>
        </p:nvSpPr>
        <p:spPr>
          <a:xfrm>
            <a:off x="1182746" y="4065221"/>
            <a:ext cx="9239700" cy="3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36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Proyecto APT nos ha permitido  aplicar todas las técnicas aprendidas dentro del perfil de </a:t>
            </a:r>
            <a:r>
              <a:rPr lang="en-US" sz="3200">
                <a:solidFill>
                  <a:schemeClr val="lt1"/>
                </a:solidFill>
              </a:rPr>
              <a:t>estudio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propuesto en la malla curricular, nos ha brindado el conocimiento para crear, diseñar y gestionar soluciones </a:t>
            </a:r>
            <a:r>
              <a:rPr lang="en-US" sz="3200">
                <a:solidFill>
                  <a:schemeClr val="lt1"/>
                </a:solidFill>
              </a:rPr>
              <a:t>estratégicas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y estar a la </a:t>
            </a:r>
            <a:r>
              <a:rPr lang="en-US" sz="3200">
                <a:solidFill>
                  <a:schemeClr val="lt1"/>
                </a:solidFill>
              </a:rPr>
              <a:t>vanguardia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los avances </a:t>
            </a:r>
            <a:r>
              <a:rPr lang="en-US" sz="3200">
                <a:solidFill>
                  <a:schemeClr val="lt1"/>
                </a:solidFill>
              </a:rPr>
              <a:t>tecnológicos</a:t>
            </a: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pic>
        <p:nvPicPr>
          <p:cNvPr descr="Texto&#10;&#10;Descripción generada automáticamente con confianza media" id="406" name="Google Shape;40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19339" y="-8835"/>
            <a:ext cx="7168661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8"/>
          <p:cNvSpPr/>
          <p:nvPr/>
        </p:nvSpPr>
        <p:spPr>
          <a:xfrm>
            <a:off x="14994300" y="3675559"/>
            <a:ext cx="3293745" cy="6611398"/>
          </a:xfrm>
          <a:custGeom>
            <a:rect b="b" l="l" r="r" t="t"/>
            <a:pathLst>
              <a:path extrusionOk="0" h="8815197" w="4391660">
                <a:moveTo>
                  <a:pt x="0" y="0"/>
                </a:moveTo>
                <a:lnTo>
                  <a:pt x="4391660" y="0"/>
                </a:lnTo>
                <a:lnTo>
                  <a:pt x="4391660" y="8815197"/>
                </a:lnTo>
                <a:lnTo>
                  <a:pt x="0" y="8815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40000"/>
            </a:blip>
            <a:stretch>
              <a:fillRect b="0" l="-180" r="-18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uoc.cl/normasgraficas/normasgraficas/marca-duoc/6logo-fondo-transparente/fondo-transparente.png" id="408" name="Google Shape;40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758925" y="9492325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"/>
          <p:cNvSpPr/>
          <p:nvPr/>
        </p:nvSpPr>
        <p:spPr>
          <a:xfrm>
            <a:off x="814150" y="401525"/>
            <a:ext cx="16659695" cy="8963009"/>
          </a:xfrm>
          <a:custGeom>
            <a:rect b="b" l="l" r="r" t="t"/>
            <a:pathLst>
              <a:path extrusionOk="0" h="11950678" w="19951730">
                <a:moveTo>
                  <a:pt x="0" y="0"/>
                </a:moveTo>
                <a:lnTo>
                  <a:pt x="19951730" y="0"/>
                </a:lnTo>
                <a:lnTo>
                  <a:pt x="19951730" y="11950678"/>
                </a:lnTo>
                <a:lnTo>
                  <a:pt x="0" y="11950678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cap="flat" cmpd="sng" w="114300">
            <a:solidFill>
              <a:srgbClr val="095D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1477875" y="113100"/>
            <a:ext cx="16559936" cy="8843502"/>
          </a:xfrm>
          <a:custGeom>
            <a:rect b="b" l="l" r="r" t="t"/>
            <a:pathLst>
              <a:path extrusionOk="0" h="11950678" w="19951730">
                <a:moveTo>
                  <a:pt x="0" y="0"/>
                </a:moveTo>
                <a:lnTo>
                  <a:pt x="19951730" y="0"/>
                </a:lnTo>
                <a:lnTo>
                  <a:pt x="19951730" y="11950678"/>
                </a:lnTo>
                <a:lnTo>
                  <a:pt x="0" y="11950678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cap="flat" cmpd="sng" w="76200">
            <a:solidFill>
              <a:srgbClr val="80D12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5829126" y="3300464"/>
            <a:ext cx="2676215" cy="3816792"/>
          </a:xfrm>
          <a:custGeom>
            <a:rect b="b" l="l" r="r" t="t"/>
            <a:pathLst>
              <a:path extrusionOk="0" h="3816792" w="2676215">
                <a:moveTo>
                  <a:pt x="0" y="0"/>
                </a:moveTo>
                <a:lnTo>
                  <a:pt x="2676215" y="0"/>
                </a:lnTo>
                <a:lnTo>
                  <a:pt x="2676215" y="3816792"/>
                </a:lnTo>
                <a:lnTo>
                  <a:pt x="0" y="3816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5829139" y="6792919"/>
            <a:ext cx="2676215" cy="297062"/>
          </a:xfrm>
          <a:custGeom>
            <a:rect b="b" l="l" r="r" t="t"/>
            <a:pathLst>
              <a:path extrusionOk="0" h="297062" w="2676215">
                <a:moveTo>
                  <a:pt x="0" y="0"/>
                </a:moveTo>
                <a:lnTo>
                  <a:pt x="2676215" y="0"/>
                </a:lnTo>
                <a:lnTo>
                  <a:pt x="2676215" y="297062"/>
                </a:lnTo>
                <a:lnTo>
                  <a:pt x="0" y="297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/>
          <p:nvPr/>
        </p:nvSpPr>
        <p:spPr>
          <a:xfrm>
            <a:off x="9291628" y="3197014"/>
            <a:ext cx="2676215" cy="3816792"/>
          </a:xfrm>
          <a:custGeom>
            <a:rect b="b" l="l" r="r" t="t"/>
            <a:pathLst>
              <a:path extrusionOk="0" h="3816792" w="2676215">
                <a:moveTo>
                  <a:pt x="0" y="0"/>
                </a:moveTo>
                <a:lnTo>
                  <a:pt x="2676215" y="0"/>
                </a:lnTo>
                <a:lnTo>
                  <a:pt x="2676215" y="3816792"/>
                </a:lnTo>
                <a:lnTo>
                  <a:pt x="0" y="3816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/>
          <p:nvPr/>
        </p:nvSpPr>
        <p:spPr>
          <a:xfrm>
            <a:off x="9291628" y="6792919"/>
            <a:ext cx="2676215" cy="297062"/>
          </a:xfrm>
          <a:custGeom>
            <a:rect b="b" l="l" r="r" t="t"/>
            <a:pathLst>
              <a:path extrusionOk="0" h="297062" w="2676215">
                <a:moveTo>
                  <a:pt x="0" y="0"/>
                </a:moveTo>
                <a:lnTo>
                  <a:pt x="2676215" y="0"/>
                </a:lnTo>
                <a:lnTo>
                  <a:pt x="2676215" y="297062"/>
                </a:lnTo>
                <a:lnTo>
                  <a:pt x="0" y="297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12260730" y="3197014"/>
            <a:ext cx="2676215" cy="3816792"/>
          </a:xfrm>
          <a:custGeom>
            <a:rect b="b" l="l" r="r" t="t"/>
            <a:pathLst>
              <a:path extrusionOk="0" h="3816792" w="2676215">
                <a:moveTo>
                  <a:pt x="0" y="0"/>
                </a:moveTo>
                <a:lnTo>
                  <a:pt x="2676215" y="0"/>
                </a:lnTo>
                <a:lnTo>
                  <a:pt x="2676215" y="3816792"/>
                </a:lnTo>
                <a:lnTo>
                  <a:pt x="0" y="3816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>
            <a:off x="12260730" y="6792919"/>
            <a:ext cx="2676215" cy="297062"/>
          </a:xfrm>
          <a:custGeom>
            <a:rect b="b" l="l" r="r" t="t"/>
            <a:pathLst>
              <a:path extrusionOk="0" h="297062" w="2676215">
                <a:moveTo>
                  <a:pt x="0" y="0"/>
                </a:moveTo>
                <a:lnTo>
                  <a:pt x="2676215" y="0"/>
                </a:lnTo>
                <a:lnTo>
                  <a:pt x="2676215" y="297062"/>
                </a:lnTo>
                <a:lnTo>
                  <a:pt x="0" y="297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5375097" y="1419200"/>
            <a:ext cx="7537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34">
                <a:solidFill>
                  <a:srgbClr val="095D40"/>
                </a:solidFill>
                <a:latin typeface="Montserrat"/>
                <a:ea typeface="Montserrat"/>
                <a:cs typeface="Montserrat"/>
                <a:sym typeface="Montserrat"/>
              </a:rPr>
              <a:t>Integrantes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6022596" y="6040684"/>
            <a:ext cx="22893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2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Ignacio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3483200" y="6423650"/>
            <a:ext cx="2544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6452299" y="6423657"/>
            <a:ext cx="228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"/>
          <p:cNvSpPr txBox="1"/>
          <p:nvPr/>
        </p:nvSpPr>
        <p:spPr>
          <a:xfrm>
            <a:off x="9423773" y="6040721"/>
            <a:ext cx="2289300" cy="40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2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Nicolás</a:t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9423773" y="6423657"/>
            <a:ext cx="228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12392875" y="6040721"/>
            <a:ext cx="2289300" cy="406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2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Ana Díaz</a:t>
            </a:r>
            <a:endParaRPr/>
          </a:p>
        </p:txBody>
      </p:sp>
      <p:sp>
        <p:nvSpPr>
          <p:cNvPr id="136" name="Google Shape;136;p4"/>
          <p:cNvSpPr txBox="1"/>
          <p:nvPr/>
        </p:nvSpPr>
        <p:spPr>
          <a:xfrm>
            <a:off x="12392875" y="6423657"/>
            <a:ext cx="2289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1863603" y="1193045"/>
            <a:ext cx="904875" cy="723900"/>
          </a:xfrm>
          <a:custGeom>
            <a:rect b="b" l="l" r="r" t="t"/>
            <a:pathLst>
              <a:path extrusionOk="0" h="965200" w="1206500">
                <a:moveTo>
                  <a:pt x="0" y="0"/>
                </a:moveTo>
                <a:lnTo>
                  <a:pt x="1206500" y="0"/>
                </a:lnTo>
                <a:lnTo>
                  <a:pt x="1206500" y="965200"/>
                </a:lnTo>
                <a:lnTo>
                  <a:pt x="0" y="96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" l="0" r="-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87400" y="3475525"/>
            <a:ext cx="2289300" cy="236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2588" y="3549250"/>
            <a:ext cx="2289300" cy="24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"/>
          <p:cNvPicPr preferRelativeResize="0"/>
          <p:nvPr/>
        </p:nvPicPr>
        <p:blipFill rotWithShape="1">
          <a:blip r:embed="rId8">
            <a:alphaModFix/>
          </a:blip>
          <a:srcRect b="0" l="4979" r="0" t="0"/>
          <a:stretch/>
        </p:blipFill>
        <p:spPr>
          <a:xfrm>
            <a:off x="12588425" y="3453500"/>
            <a:ext cx="2093750" cy="2409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normasgraficas/normasgraficas/marca-duoc/6logo-fondo-transparente/fondo-transparente.png" id="141" name="Google Shape;141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936950" y="990575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/>
          <p:nvPr/>
        </p:nvSpPr>
        <p:spPr>
          <a:xfrm>
            <a:off x="-113200" y="2777100"/>
            <a:ext cx="18401200" cy="6714709"/>
          </a:xfrm>
          <a:custGeom>
            <a:rect b="b" l="l" r="r" t="t"/>
            <a:pathLst>
              <a:path extrusionOk="0" h="5371767" w="18401200">
                <a:moveTo>
                  <a:pt x="0" y="0"/>
                </a:moveTo>
                <a:lnTo>
                  <a:pt x="18401200" y="0"/>
                </a:lnTo>
                <a:lnTo>
                  <a:pt x="18401200" y="5371767"/>
                </a:lnTo>
                <a:lnTo>
                  <a:pt x="0" y="5371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4892789" y="969013"/>
            <a:ext cx="46467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770">
                <a:solidFill>
                  <a:srgbClr val="095D40"/>
                </a:solidFill>
                <a:latin typeface="Montserrat"/>
                <a:ea typeface="Montserrat"/>
                <a:cs typeface="Montserrat"/>
                <a:sym typeface="Montserrat"/>
              </a:rPr>
              <a:t>Tabla de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"/>
          <p:cNvSpPr txBox="1"/>
          <p:nvPr/>
        </p:nvSpPr>
        <p:spPr>
          <a:xfrm>
            <a:off x="4892789" y="1456806"/>
            <a:ext cx="71118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578">
                <a:solidFill>
                  <a:srgbClr val="095D40"/>
                </a:solidFill>
                <a:latin typeface="Montserrat"/>
                <a:ea typeface="Montserrat"/>
                <a:cs typeface="Montserrat"/>
                <a:sym typeface="Montserrat"/>
              </a:rPr>
              <a:t>Contenido</a:t>
            </a:r>
            <a:endParaRPr b="1" sz="8578">
              <a:solidFill>
                <a:srgbClr val="095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"/>
          <p:cNvSpPr txBox="1"/>
          <p:nvPr/>
        </p:nvSpPr>
        <p:spPr>
          <a:xfrm>
            <a:off x="4754512" y="4537515"/>
            <a:ext cx="23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endParaRPr/>
          </a:p>
        </p:txBody>
      </p:sp>
      <p:sp>
        <p:nvSpPr>
          <p:cNvPr id="154" name="Google Shape;154;p2"/>
          <p:cNvSpPr txBox="1"/>
          <p:nvPr/>
        </p:nvSpPr>
        <p:spPr>
          <a:xfrm>
            <a:off x="4754500" y="3234051"/>
            <a:ext cx="2313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41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/>
          </a:p>
        </p:txBody>
      </p:sp>
      <p:sp>
        <p:nvSpPr>
          <p:cNvPr id="155" name="Google Shape;155;p2"/>
          <p:cNvSpPr txBox="1"/>
          <p:nvPr/>
        </p:nvSpPr>
        <p:spPr>
          <a:xfrm>
            <a:off x="11157648" y="4364150"/>
            <a:ext cx="29304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Competencias y perfil</a:t>
            </a:r>
            <a:endParaRPr/>
          </a:p>
        </p:txBody>
      </p:sp>
      <p:sp>
        <p:nvSpPr>
          <p:cNvPr id="156" name="Google Shape;156;p2"/>
          <p:cNvSpPr txBox="1"/>
          <p:nvPr/>
        </p:nvSpPr>
        <p:spPr>
          <a:xfrm>
            <a:off x="8069050" y="3234051"/>
            <a:ext cx="2313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41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/>
          </a:p>
        </p:txBody>
      </p:sp>
      <p:sp>
        <p:nvSpPr>
          <p:cNvPr id="157" name="Google Shape;157;p2"/>
          <p:cNvSpPr txBox="1"/>
          <p:nvPr/>
        </p:nvSpPr>
        <p:spPr>
          <a:xfrm>
            <a:off x="14699649" y="4384515"/>
            <a:ext cx="23079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Intereses Profesionales</a:t>
            </a:r>
            <a:endParaRPr/>
          </a:p>
        </p:txBody>
      </p:sp>
      <p:sp>
        <p:nvSpPr>
          <p:cNvPr id="158" name="Google Shape;158;p2"/>
          <p:cNvSpPr txBox="1"/>
          <p:nvPr/>
        </p:nvSpPr>
        <p:spPr>
          <a:xfrm>
            <a:off x="11258675" y="3242701"/>
            <a:ext cx="2313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41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/>
          </a:p>
        </p:txBody>
      </p:sp>
      <p:sp>
        <p:nvSpPr>
          <p:cNvPr id="159" name="Google Shape;159;p2"/>
          <p:cNvSpPr txBox="1"/>
          <p:nvPr/>
        </p:nvSpPr>
        <p:spPr>
          <a:xfrm>
            <a:off x="7741952" y="4399425"/>
            <a:ext cx="28041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Relevancia, Impacto y Pertinencia</a:t>
            </a:r>
            <a:endParaRPr/>
          </a:p>
        </p:txBody>
      </p:sp>
      <p:sp>
        <p:nvSpPr>
          <p:cNvPr id="160" name="Google Shape;160;p2"/>
          <p:cNvSpPr txBox="1"/>
          <p:nvPr/>
        </p:nvSpPr>
        <p:spPr>
          <a:xfrm>
            <a:off x="14696800" y="3234051"/>
            <a:ext cx="2313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41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>
            <a:off x="4830712" y="6593856"/>
            <a:ext cx="23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Ubicación</a:t>
            </a:r>
            <a:endParaRPr/>
          </a:p>
        </p:txBody>
      </p:sp>
      <p:sp>
        <p:nvSpPr>
          <p:cNvPr id="162" name="Google Shape;162;p2"/>
          <p:cNvSpPr txBox="1"/>
          <p:nvPr/>
        </p:nvSpPr>
        <p:spPr>
          <a:xfrm>
            <a:off x="4830700" y="5290398"/>
            <a:ext cx="2313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41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/>
          </a:p>
        </p:txBody>
      </p:sp>
      <p:sp>
        <p:nvSpPr>
          <p:cNvPr id="163" name="Google Shape;163;p2"/>
          <p:cNvSpPr txBox="1"/>
          <p:nvPr/>
        </p:nvSpPr>
        <p:spPr>
          <a:xfrm>
            <a:off x="8145256" y="6593856"/>
            <a:ext cx="23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Metología</a:t>
            </a:r>
            <a:endParaRPr/>
          </a:p>
        </p:txBody>
      </p:sp>
      <p:sp>
        <p:nvSpPr>
          <p:cNvPr id="164" name="Google Shape;164;p2"/>
          <p:cNvSpPr txBox="1"/>
          <p:nvPr/>
        </p:nvSpPr>
        <p:spPr>
          <a:xfrm>
            <a:off x="8145250" y="5290399"/>
            <a:ext cx="2313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41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  <a:endParaRPr/>
          </a:p>
        </p:txBody>
      </p:sp>
      <p:sp>
        <p:nvSpPr>
          <p:cNvPr id="165" name="Google Shape;165;p2"/>
          <p:cNvSpPr txBox="1"/>
          <p:nvPr/>
        </p:nvSpPr>
        <p:spPr>
          <a:xfrm>
            <a:off x="11459124" y="6593856"/>
            <a:ext cx="23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Factibilidad</a:t>
            </a:r>
            <a:endParaRPr/>
          </a:p>
        </p:txBody>
      </p:sp>
      <p:sp>
        <p:nvSpPr>
          <p:cNvPr id="166" name="Google Shape;166;p2"/>
          <p:cNvSpPr txBox="1"/>
          <p:nvPr/>
        </p:nvSpPr>
        <p:spPr>
          <a:xfrm>
            <a:off x="11459125" y="5290399"/>
            <a:ext cx="2313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41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07</a:t>
            </a:r>
            <a:endParaRPr/>
          </a:p>
        </p:txBody>
      </p:sp>
      <p:sp>
        <p:nvSpPr>
          <p:cNvPr id="167" name="Google Shape;167;p2"/>
          <p:cNvSpPr txBox="1"/>
          <p:nvPr/>
        </p:nvSpPr>
        <p:spPr>
          <a:xfrm>
            <a:off x="14772992" y="6517656"/>
            <a:ext cx="23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Avances</a:t>
            </a:r>
            <a:endParaRPr/>
          </a:p>
        </p:txBody>
      </p:sp>
      <p:sp>
        <p:nvSpPr>
          <p:cNvPr id="168" name="Google Shape;168;p2"/>
          <p:cNvSpPr txBox="1"/>
          <p:nvPr/>
        </p:nvSpPr>
        <p:spPr>
          <a:xfrm>
            <a:off x="14773000" y="5290399"/>
            <a:ext cx="2313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41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endParaRPr/>
          </a:p>
        </p:txBody>
      </p:sp>
      <p:sp>
        <p:nvSpPr>
          <p:cNvPr id="169" name="Google Shape;169;p2"/>
          <p:cNvSpPr/>
          <p:nvPr/>
        </p:nvSpPr>
        <p:spPr>
          <a:xfrm>
            <a:off x="0" y="-66347"/>
            <a:ext cx="4263009" cy="10353389"/>
          </a:xfrm>
          <a:custGeom>
            <a:rect b="b" l="l" r="r" t="t"/>
            <a:pathLst>
              <a:path extrusionOk="0" h="13804519" w="5684012">
                <a:moveTo>
                  <a:pt x="0" y="0"/>
                </a:moveTo>
                <a:lnTo>
                  <a:pt x="5684012" y="0"/>
                </a:lnTo>
                <a:lnTo>
                  <a:pt x="5684012" y="13804519"/>
                </a:lnTo>
                <a:lnTo>
                  <a:pt x="0" y="13804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1756" r="-14175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16687800" y="789908"/>
            <a:ext cx="904875" cy="723900"/>
          </a:xfrm>
          <a:custGeom>
            <a:rect b="b" l="l" r="r" t="t"/>
            <a:pathLst>
              <a:path extrusionOk="0" h="965200" w="1206500">
                <a:moveTo>
                  <a:pt x="0" y="0"/>
                </a:moveTo>
                <a:lnTo>
                  <a:pt x="1206500" y="0"/>
                </a:lnTo>
                <a:lnTo>
                  <a:pt x="1206500" y="965200"/>
                </a:lnTo>
                <a:lnTo>
                  <a:pt x="0" y="96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" l="0" r="-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9918667" y="8489156"/>
            <a:ext cx="23079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2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Conclusiones y recomendaciones </a:t>
            </a:r>
            <a:endParaRPr/>
          </a:p>
        </p:txBody>
      </p:sp>
      <p:sp>
        <p:nvSpPr>
          <p:cNvPr id="172" name="Google Shape;172;p2"/>
          <p:cNvSpPr txBox="1"/>
          <p:nvPr/>
        </p:nvSpPr>
        <p:spPr>
          <a:xfrm>
            <a:off x="9918675" y="7338099"/>
            <a:ext cx="2313600" cy="11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41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09</a:t>
            </a:r>
            <a:endParaRPr/>
          </a:p>
        </p:txBody>
      </p:sp>
      <p:pic>
        <p:nvPicPr>
          <p:cNvPr descr="http://www.duoc.cl/normasgraficas/normasgraficas/marca-duoc/6logo-fondo-transparente/fondo-transparente.png" id="173" name="Google Shape;17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2400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"/>
          <p:cNvSpPr/>
          <p:nvPr/>
        </p:nvSpPr>
        <p:spPr>
          <a:xfrm>
            <a:off x="9250008" y="0"/>
            <a:ext cx="15405354" cy="10492453"/>
          </a:xfrm>
          <a:custGeom>
            <a:rect b="b" l="l" r="r" t="t"/>
            <a:pathLst>
              <a:path extrusionOk="0" h="13989938" w="20540472">
                <a:moveTo>
                  <a:pt x="12463399" y="13989938"/>
                </a:moveTo>
                <a:lnTo>
                  <a:pt x="0" y="13989938"/>
                </a:lnTo>
                <a:lnTo>
                  <a:pt x="8077073" y="0"/>
                </a:lnTo>
                <a:lnTo>
                  <a:pt x="20540472" y="0"/>
                </a:lnTo>
                <a:lnTo>
                  <a:pt x="12463399" y="13989938"/>
                </a:lnTo>
                <a:close/>
              </a:path>
            </a:pathLst>
          </a:custGeom>
          <a:solidFill>
            <a:srgbClr val="56C1C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"/>
          <p:cNvSpPr/>
          <p:nvPr/>
        </p:nvSpPr>
        <p:spPr>
          <a:xfrm>
            <a:off x="9250008" y="0"/>
            <a:ext cx="15405354" cy="10492453"/>
          </a:xfrm>
          <a:custGeom>
            <a:rect b="b" l="l" r="r" t="t"/>
            <a:pathLst>
              <a:path extrusionOk="0" h="13989938" w="20540472">
                <a:moveTo>
                  <a:pt x="12463399" y="13989938"/>
                </a:moveTo>
                <a:lnTo>
                  <a:pt x="0" y="13989938"/>
                </a:lnTo>
                <a:lnTo>
                  <a:pt x="8077073" y="0"/>
                </a:lnTo>
                <a:lnTo>
                  <a:pt x="20540472" y="0"/>
                </a:lnTo>
                <a:lnTo>
                  <a:pt x="12463399" y="13989938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080" r="-107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-3553979" y="6599434"/>
            <a:ext cx="6614783" cy="6783678"/>
          </a:xfrm>
          <a:custGeom>
            <a:rect b="b" l="l" r="r" t="t"/>
            <a:pathLst>
              <a:path extrusionOk="0" h="6783678" w="6614783">
                <a:moveTo>
                  <a:pt x="0" y="0"/>
                </a:moveTo>
                <a:lnTo>
                  <a:pt x="6614784" y="0"/>
                </a:lnTo>
                <a:lnTo>
                  <a:pt x="6614784" y="6783677"/>
                </a:lnTo>
                <a:lnTo>
                  <a:pt x="0" y="67836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"/>
          <p:cNvSpPr txBox="1"/>
          <p:nvPr/>
        </p:nvSpPr>
        <p:spPr>
          <a:xfrm>
            <a:off x="1447800" y="1053456"/>
            <a:ext cx="98151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19">
                <a:solidFill>
                  <a:srgbClr val="095D40"/>
                </a:solidFill>
                <a:latin typeface="Montserrat"/>
                <a:ea typeface="Montserrat"/>
                <a:cs typeface="Montserrat"/>
                <a:sym typeface="Montserrat"/>
              </a:rPr>
              <a:t>Introducción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"/>
          <p:cNvSpPr txBox="1"/>
          <p:nvPr/>
        </p:nvSpPr>
        <p:spPr>
          <a:xfrm>
            <a:off x="1447800" y="2700306"/>
            <a:ext cx="9220200" cy="53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>
                <a:solidFill>
                  <a:srgbClr val="3B3A3A"/>
                </a:solidFill>
              </a:rPr>
              <a:t>E</a:t>
            </a:r>
            <a:r>
              <a:rPr lang="en-US" sz="2452">
                <a:solidFill>
                  <a:srgbClr val="3B3A3A"/>
                </a:solidFill>
                <a:latin typeface="Arial"/>
                <a:ea typeface="Arial"/>
                <a:cs typeface="Arial"/>
                <a:sym typeface="Arial"/>
              </a:rPr>
              <a:t>l proyecto se basa en implementar </a:t>
            </a:r>
            <a:r>
              <a:rPr lang="en-US" sz="2452">
                <a:solidFill>
                  <a:srgbClr val="3B3A3A"/>
                </a:solidFill>
              </a:rPr>
              <a:t>una aplicación de </a:t>
            </a:r>
            <a:r>
              <a:rPr lang="en-US" sz="2452">
                <a:solidFill>
                  <a:srgbClr val="3B3A3A"/>
                </a:solidFill>
              </a:rPr>
              <a:t>gestión</a:t>
            </a:r>
            <a:r>
              <a:rPr lang="en-US" sz="2452">
                <a:solidFill>
                  <a:srgbClr val="3B3A3A"/>
                </a:solidFill>
              </a:rPr>
              <a:t> y consulta de registros a </a:t>
            </a:r>
            <a:r>
              <a:rPr lang="en-US" sz="2452">
                <a:solidFill>
                  <a:srgbClr val="3B3A3A"/>
                </a:solidFill>
                <a:latin typeface="Arial"/>
                <a:ea typeface="Arial"/>
                <a:cs typeface="Arial"/>
                <a:sym typeface="Arial"/>
              </a:rPr>
              <a:t>equipos industriales, a través del protocolo de comunicación Mod</a:t>
            </a:r>
            <a:r>
              <a:rPr lang="en-US" sz="2452">
                <a:solidFill>
                  <a:srgbClr val="3B3A3A"/>
                </a:solidFill>
              </a:rPr>
              <a:t>b</a:t>
            </a:r>
            <a:r>
              <a:rPr lang="en-US" sz="2452">
                <a:solidFill>
                  <a:srgbClr val="3B3A3A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-US" sz="2452">
                <a:solidFill>
                  <a:srgbClr val="3B3A3A"/>
                </a:solidFill>
              </a:rPr>
              <a:t>s TCP, que permite un cliente externo sea capaz de recibir y enviar información al equipo industrial</a:t>
            </a:r>
            <a:r>
              <a:rPr lang="en-US" sz="2452">
                <a:solidFill>
                  <a:srgbClr val="3B3A3A"/>
                </a:solidFill>
              </a:rPr>
              <a:t>,</a:t>
            </a:r>
            <a:r>
              <a:rPr lang="en-US" sz="2452">
                <a:solidFill>
                  <a:srgbClr val="3B3A3A"/>
                </a:solidFill>
              </a:rPr>
              <a:t> estas señales se capturan a través del protocolo TCP que </a:t>
            </a:r>
            <a:r>
              <a:rPr lang="en-US" sz="2452">
                <a:solidFill>
                  <a:srgbClr val="3B3A3A"/>
                </a:solidFill>
              </a:rPr>
              <a:t>intercambia </a:t>
            </a:r>
            <a:r>
              <a:rPr lang="en-US" sz="2452">
                <a:solidFill>
                  <a:srgbClr val="3B3A3A"/>
                </a:solidFill>
              </a:rPr>
              <a:t>lecturas de sensores o comandos de control.</a:t>
            </a:r>
            <a:endParaRPr sz="2452">
              <a:solidFill>
                <a:srgbClr val="3B3A3A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52">
              <a:solidFill>
                <a:srgbClr val="3B3A3A"/>
              </a:solidFill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2">
                <a:solidFill>
                  <a:srgbClr val="3B3A3A"/>
                </a:solidFill>
              </a:rPr>
              <a:t>N</a:t>
            </a:r>
            <a:r>
              <a:rPr lang="en-US" sz="2452">
                <a:solidFill>
                  <a:srgbClr val="3B3A3A"/>
                </a:solidFill>
                <a:latin typeface="Arial"/>
                <a:ea typeface="Arial"/>
                <a:cs typeface="Arial"/>
                <a:sym typeface="Arial"/>
              </a:rPr>
              <a:t>uestro propósito es </a:t>
            </a:r>
            <a:r>
              <a:rPr lang="en-US" sz="2452">
                <a:solidFill>
                  <a:srgbClr val="3B3A3A"/>
                </a:solidFill>
              </a:rPr>
              <a:t>supervisar, almacenar y recopilar los datos de los equipos Industriales </a:t>
            </a:r>
            <a:r>
              <a:rPr lang="en-US" sz="2452">
                <a:solidFill>
                  <a:srgbClr val="3B3A3A"/>
                </a:solidFill>
                <a:latin typeface="Arial"/>
                <a:ea typeface="Arial"/>
                <a:cs typeface="Arial"/>
                <a:sym typeface="Arial"/>
              </a:rPr>
              <a:t>esto nos permitir</a:t>
            </a:r>
            <a:r>
              <a:rPr lang="en-US" sz="2452">
                <a:solidFill>
                  <a:srgbClr val="3B3A3A"/>
                </a:solidFill>
              </a:rPr>
              <a:t>á</a:t>
            </a:r>
            <a:r>
              <a:rPr lang="en-US" sz="2452">
                <a:solidFill>
                  <a:srgbClr val="3B3A3A"/>
                </a:solidFill>
                <a:latin typeface="Arial"/>
                <a:ea typeface="Arial"/>
                <a:cs typeface="Arial"/>
                <a:sym typeface="Arial"/>
              </a:rPr>
              <a:t> optimizar la parte </a:t>
            </a:r>
            <a:r>
              <a:rPr lang="en-US" sz="2452">
                <a:solidFill>
                  <a:srgbClr val="3B3A3A"/>
                </a:solidFill>
              </a:rPr>
              <a:t>operacional de la organización, m</a:t>
            </a:r>
            <a:r>
              <a:rPr lang="en-US" sz="2452">
                <a:solidFill>
                  <a:srgbClr val="3B3A3A"/>
                </a:solidFill>
              </a:rPr>
              <a:t>ejorar la eficiencia energética, reducir los tiempos de inactividad, toma de decisiones basada en datos, entre otros beneficios.</a:t>
            </a:r>
            <a:endParaRPr sz="2452">
              <a:solidFill>
                <a:srgbClr val="3B3A3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"/>
          <p:cNvSpPr/>
          <p:nvPr/>
        </p:nvSpPr>
        <p:spPr>
          <a:xfrm>
            <a:off x="330997" y="234306"/>
            <a:ext cx="904875" cy="723900"/>
          </a:xfrm>
          <a:custGeom>
            <a:rect b="b" l="l" r="r" t="t"/>
            <a:pathLst>
              <a:path extrusionOk="0" h="965200" w="1206500">
                <a:moveTo>
                  <a:pt x="0" y="0"/>
                </a:moveTo>
                <a:lnTo>
                  <a:pt x="1206500" y="0"/>
                </a:lnTo>
                <a:lnTo>
                  <a:pt x="1206500" y="965200"/>
                </a:lnTo>
                <a:lnTo>
                  <a:pt x="0" y="96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" l="0" r="-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uoc.cl/normasgraficas/normasgraficas/marca-duoc/6logo-fondo-transparente/fondo-transparente.png" id="188" name="Google Shape;188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55200" y="9265975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"/>
          <p:cNvSpPr/>
          <p:nvPr/>
        </p:nvSpPr>
        <p:spPr>
          <a:xfrm>
            <a:off x="14173200" y="7531620"/>
            <a:ext cx="4852981" cy="4172317"/>
          </a:xfrm>
          <a:custGeom>
            <a:rect b="b" l="l" r="r" t="t"/>
            <a:pathLst>
              <a:path extrusionOk="0" h="4172317" w="4852981">
                <a:moveTo>
                  <a:pt x="0" y="0"/>
                </a:moveTo>
                <a:lnTo>
                  <a:pt x="4852981" y="0"/>
                </a:lnTo>
                <a:lnTo>
                  <a:pt x="4852981" y="4172317"/>
                </a:lnTo>
                <a:lnTo>
                  <a:pt x="0" y="4172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13688805" y="7531620"/>
            <a:ext cx="8568308" cy="7365176"/>
          </a:xfrm>
          <a:custGeom>
            <a:rect b="b" l="l" r="r" t="t"/>
            <a:pathLst>
              <a:path extrusionOk="0" h="7365176" w="8568308">
                <a:moveTo>
                  <a:pt x="0" y="0"/>
                </a:moveTo>
                <a:lnTo>
                  <a:pt x="8568308" y="0"/>
                </a:lnTo>
                <a:lnTo>
                  <a:pt x="8568308" y="7365176"/>
                </a:lnTo>
                <a:lnTo>
                  <a:pt x="0" y="73651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-714888" y="1404814"/>
            <a:ext cx="8732444" cy="8882186"/>
          </a:xfrm>
          <a:custGeom>
            <a:rect b="b" l="l" r="r" t="t"/>
            <a:pathLst>
              <a:path extrusionOk="0" h="9859564" w="8732444">
                <a:moveTo>
                  <a:pt x="0" y="0"/>
                </a:moveTo>
                <a:lnTo>
                  <a:pt x="8732444" y="0"/>
                </a:lnTo>
                <a:lnTo>
                  <a:pt x="8732444" y="9859564"/>
                </a:lnTo>
                <a:lnTo>
                  <a:pt x="0" y="9859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0" y="-52930"/>
            <a:ext cx="8017574" cy="5577459"/>
          </a:xfrm>
          <a:custGeom>
            <a:rect b="b" l="l" r="r" t="t"/>
            <a:pathLst>
              <a:path extrusionOk="0" h="7436612" w="10690098">
                <a:moveTo>
                  <a:pt x="0" y="0"/>
                </a:moveTo>
                <a:lnTo>
                  <a:pt x="0" y="7436612"/>
                </a:lnTo>
                <a:lnTo>
                  <a:pt x="10690098" y="5771134"/>
                </a:lnTo>
                <a:lnTo>
                  <a:pt x="1069009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172" r="-217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8770351" y="934125"/>
            <a:ext cx="84198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8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32">
                <a:solidFill>
                  <a:srgbClr val="095D40"/>
                </a:solidFill>
                <a:latin typeface="Montserrat"/>
                <a:ea typeface="Montserrat"/>
                <a:cs typeface="Montserrat"/>
                <a:sym typeface="Montserrat"/>
              </a:rPr>
              <a:t>Relevancia</a:t>
            </a:r>
            <a:endParaRPr b="1">
              <a:solidFill>
                <a:srgbClr val="095D4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8437961" y="2718340"/>
            <a:ext cx="9541800" cy="50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B3A3A"/>
                </a:solidFill>
                <a:latin typeface="Montserrat"/>
                <a:ea typeface="Montserrat"/>
                <a:cs typeface="Montserrat"/>
                <a:sym typeface="Montserrat"/>
              </a:rPr>
              <a:t>El desarrollo de un sistema de gestión y consulta de registros de equipos industriales tiene gran relevancia para el campo industrial y académico,  el poder monitorear los equipos en tiempo real, permite detectar y resolver  problemas, minimizando los tiempos de respuesta operativa y permitiendo que el sistema se expanda junto con necesidades del negocio.</a:t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17359657" y="362626"/>
            <a:ext cx="904875" cy="723900"/>
          </a:xfrm>
          <a:custGeom>
            <a:rect b="b" l="l" r="r" t="t"/>
            <a:pathLst>
              <a:path extrusionOk="0" h="965200" w="1206500">
                <a:moveTo>
                  <a:pt x="0" y="0"/>
                </a:moveTo>
                <a:lnTo>
                  <a:pt x="1206500" y="0"/>
                </a:lnTo>
                <a:lnTo>
                  <a:pt x="1206500" y="965200"/>
                </a:lnTo>
                <a:lnTo>
                  <a:pt x="0" y="96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" l="0" r="-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uoc.cl/normasgraficas/normasgraficas/marca-duoc/6logo-fondo-transparente/fondo-transparente.png" id="204" name="Google Shape;204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875" y="9089950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5D4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"/>
          <p:cNvSpPr/>
          <p:nvPr/>
        </p:nvSpPr>
        <p:spPr>
          <a:xfrm>
            <a:off x="-457200" y="7480748"/>
            <a:ext cx="3187256" cy="3187256"/>
          </a:xfrm>
          <a:custGeom>
            <a:rect b="b" l="l" r="r" t="t"/>
            <a:pathLst>
              <a:path extrusionOk="0" h="4249674" w="4249674">
                <a:moveTo>
                  <a:pt x="0" y="0"/>
                </a:moveTo>
                <a:lnTo>
                  <a:pt x="4249674" y="0"/>
                </a:lnTo>
                <a:lnTo>
                  <a:pt x="4249674" y="4249674"/>
                </a:lnTo>
                <a:lnTo>
                  <a:pt x="0" y="4249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 rot="10800000">
            <a:off x="14136243" y="2"/>
            <a:ext cx="4151757" cy="4151757"/>
          </a:xfrm>
          <a:custGeom>
            <a:rect b="b" l="l" r="r" t="t"/>
            <a:pathLst>
              <a:path extrusionOk="0" h="5535676" w="5535676">
                <a:moveTo>
                  <a:pt x="0" y="0"/>
                </a:moveTo>
                <a:lnTo>
                  <a:pt x="5535676" y="0"/>
                </a:lnTo>
                <a:lnTo>
                  <a:pt x="5535676" y="5535676"/>
                </a:lnTo>
                <a:lnTo>
                  <a:pt x="0" y="5535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11130588" y="1392203"/>
            <a:ext cx="6867554" cy="8229600"/>
          </a:xfrm>
          <a:custGeom>
            <a:rect b="b" l="l" r="r" t="t"/>
            <a:pathLst>
              <a:path extrusionOk="0" h="8229600" w="6867554">
                <a:moveTo>
                  <a:pt x="0" y="0"/>
                </a:moveTo>
                <a:lnTo>
                  <a:pt x="6867554" y="0"/>
                </a:lnTo>
                <a:lnTo>
                  <a:pt x="686755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7985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 txBox="1"/>
          <p:nvPr/>
        </p:nvSpPr>
        <p:spPr>
          <a:xfrm>
            <a:off x="1028700" y="439303"/>
            <a:ext cx="62964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11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Impacto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9"/>
          <p:cNvSpPr txBox="1"/>
          <p:nvPr/>
        </p:nvSpPr>
        <p:spPr>
          <a:xfrm>
            <a:off x="1028700" y="1607292"/>
            <a:ext cx="9895500" cy="7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El proyecto impactará a pequeñas, medianas y grandes empresas dedicadas a la compra, venta, reparación y otros tipos de servicios asociados al sector industrial.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29">
              <a:solidFill>
                <a:srgbClr val="F4F4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29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Según un estudio de Centro Digital de Conocimiento de ProChile las empresas han adoptado la práctica de destinar un determinado capital para integrar soluciones de software industrial, estando así, a la par de los avances tecnológicos con el fin de potenciar su operacionalidad. En un estudio publicado por Accenture Research y Oxford Economics del 2022 informa que la economía digital representaba un 22,2% del PIB de Chile.</a:t>
            </a:r>
            <a:endParaRPr/>
          </a:p>
        </p:txBody>
      </p:sp>
      <p:pic>
        <p:nvPicPr>
          <p:cNvPr descr="http://www.duoc.cl/normasgraficas/normasgraficas/marca-duoc/6logo-fondo-transparente/fondo-transparente.png" id="218" name="Google Shape;21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325" y="9402875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/>
          <p:nvPr/>
        </p:nvSpPr>
        <p:spPr>
          <a:xfrm>
            <a:off x="0" y="0"/>
            <a:ext cx="2548128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34" l="0" r="0" t="-923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3"/>
          <p:cNvSpPr/>
          <p:nvPr/>
        </p:nvSpPr>
        <p:spPr>
          <a:xfrm flipH="1" rot="10800000">
            <a:off x="0" y="-18680"/>
            <a:ext cx="21101304" cy="11372755"/>
          </a:xfrm>
          <a:custGeom>
            <a:rect b="b" l="l" r="r" t="t"/>
            <a:pathLst>
              <a:path extrusionOk="0" h="15163673" w="20096480">
                <a:moveTo>
                  <a:pt x="20096480" y="0"/>
                </a:moveTo>
                <a:lnTo>
                  <a:pt x="0" y="0"/>
                </a:lnTo>
                <a:lnTo>
                  <a:pt x="0" y="15163673"/>
                </a:lnTo>
                <a:lnTo>
                  <a:pt x="20096480" y="15163673"/>
                </a:lnTo>
                <a:lnTo>
                  <a:pt x="2009648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3" r="-3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3"/>
          <p:cNvSpPr txBox="1"/>
          <p:nvPr/>
        </p:nvSpPr>
        <p:spPr>
          <a:xfrm>
            <a:off x="467454" y="954804"/>
            <a:ext cx="132156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92">
                <a:solidFill>
                  <a:srgbClr val="095D40"/>
                </a:solidFill>
                <a:latin typeface="Montserrat"/>
                <a:ea typeface="Montserrat"/>
                <a:cs typeface="Montserrat"/>
                <a:sym typeface="Montserrat"/>
              </a:rPr>
              <a:t>Relación del perfil con el proyecto</a:t>
            </a:r>
            <a:endParaRPr/>
          </a:p>
        </p:txBody>
      </p:sp>
      <p:sp>
        <p:nvSpPr>
          <p:cNvPr id="230" name="Google Shape;230;p13"/>
          <p:cNvSpPr txBox="1"/>
          <p:nvPr/>
        </p:nvSpPr>
        <p:spPr>
          <a:xfrm>
            <a:off x="467450" y="2394625"/>
            <a:ext cx="12461100" cy="6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750">
                <a:solidFill>
                  <a:schemeClr val="dk1"/>
                </a:solidFill>
              </a:rPr>
              <a:t>El perfil de ingeniero Informático </a:t>
            </a:r>
            <a:r>
              <a:rPr lang="en-US" sz="3750">
                <a:solidFill>
                  <a:schemeClr val="dk1"/>
                </a:solidFill>
              </a:rPr>
              <a:t>está</a:t>
            </a:r>
            <a:r>
              <a:rPr lang="en-US" sz="3750">
                <a:solidFill>
                  <a:schemeClr val="dk1"/>
                </a:solidFill>
              </a:rPr>
              <a:t> directamente orientado a diseñar y desarrollar aplicaciones que integren hardware y software, el proyecto sobre el monitoreo de equipos industriales integra estos dos factores permitiendo su comunicación mediante un maestro y esclavo que se </a:t>
            </a:r>
            <a:r>
              <a:rPr lang="en-US" sz="3750">
                <a:solidFill>
                  <a:schemeClr val="dk1"/>
                </a:solidFill>
              </a:rPr>
              <a:t>encargará</a:t>
            </a:r>
            <a:r>
              <a:rPr lang="en-US" sz="3750">
                <a:solidFill>
                  <a:schemeClr val="dk1"/>
                </a:solidFill>
              </a:rPr>
              <a:t> de procesar los datos a través del protocolo Modbus TCP se  </a:t>
            </a:r>
            <a:r>
              <a:rPr lang="en-US" sz="3750">
                <a:solidFill>
                  <a:schemeClr val="dk1"/>
                </a:solidFill>
              </a:rPr>
              <a:t>transmiten</a:t>
            </a:r>
            <a:r>
              <a:rPr lang="en-US" sz="3750">
                <a:solidFill>
                  <a:schemeClr val="dk1"/>
                </a:solidFill>
              </a:rPr>
              <a:t>  datos entre dispositivos, Torum </a:t>
            </a:r>
            <a:r>
              <a:rPr lang="en-US" sz="3750">
                <a:solidFill>
                  <a:schemeClr val="dk1"/>
                </a:solidFill>
              </a:rPr>
              <a:t>recopilar</a:t>
            </a:r>
            <a:r>
              <a:rPr lang="en-US" sz="3750">
                <a:solidFill>
                  <a:schemeClr val="dk1"/>
                </a:solidFill>
              </a:rPr>
              <a:t> y procesar los datos en tiempo real, además de almacenarlos, para que </a:t>
            </a:r>
            <a:r>
              <a:rPr lang="en-US" sz="3750">
                <a:solidFill>
                  <a:schemeClr val="dk1"/>
                </a:solidFill>
              </a:rPr>
              <a:t>esté</a:t>
            </a:r>
            <a:r>
              <a:rPr lang="en-US" sz="3750">
                <a:solidFill>
                  <a:schemeClr val="dk1"/>
                </a:solidFill>
              </a:rPr>
              <a:t> en un continuo aprendizaje.</a:t>
            </a:r>
            <a:endParaRPr sz="3750">
              <a:solidFill>
                <a:schemeClr val="dk1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99">
              <a:solidFill>
                <a:srgbClr val="302D26"/>
              </a:solidFill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16383000" y="698767"/>
            <a:ext cx="1033272" cy="826580"/>
          </a:xfrm>
          <a:custGeom>
            <a:rect b="b" l="l" r="r" t="t"/>
            <a:pathLst>
              <a:path extrusionOk="0" h="1102106" w="1377696">
                <a:moveTo>
                  <a:pt x="0" y="0"/>
                </a:moveTo>
                <a:lnTo>
                  <a:pt x="1377696" y="0"/>
                </a:lnTo>
                <a:lnTo>
                  <a:pt x="1377696" y="1102106"/>
                </a:lnTo>
                <a:lnTo>
                  <a:pt x="0" y="1102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2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uoc.cl/normasgraficas/normasgraficas/marca-duoc/6logo-fondo-transparente/fondo-transparente.png" id="232" name="Google Shape;23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79175" y="9246425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4F4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/>
          <p:nvPr/>
        </p:nvSpPr>
        <p:spPr>
          <a:xfrm>
            <a:off x="880839" y="2142534"/>
            <a:ext cx="5242525" cy="3308241"/>
          </a:xfrm>
          <a:custGeom>
            <a:rect b="b" l="l" r="r" t="t"/>
            <a:pathLst>
              <a:path extrusionOk="0" h="3308241" w="5242525">
                <a:moveTo>
                  <a:pt x="0" y="0"/>
                </a:moveTo>
                <a:lnTo>
                  <a:pt x="5242525" y="0"/>
                </a:lnTo>
                <a:lnTo>
                  <a:pt x="5242525" y="3308241"/>
                </a:lnTo>
                <a:lnTo>
                  <a:pt x="0" y="3308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2547875" y="1279429"/>
            <a:ext cx="2231612" cy="2231612"/>
          </a:xfrm>
          <a:custGeom>
            <a:rect b="b" l="l" r="r" t="t"/>
            <a:pathLst>
              <a:path extrusionOk="0" h="2975483" w="2975483">
                <a:moveTo>
                  <a:pt x="0" y="0"/>
                </a:moveTo>
                <a:lnTo>
                  <a:pt x="2975483" y="0"/>
                </a:lnTo>
                <a:lnTo>
                  <a:pt x="2975483" y="2975483"/>
                </a:lnTo>
                <a:lnTo>
                  <a:pt x="0" y="2975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6522061" y="2142534"/>
            <a:ext cx="5242525" cy="3308241"/>
          </a:xfrm>
          <a:custGeom>
            <a:rect b="b" l="l" r="r" t="t"/>
            <a:pathLst>
              <a:path extrusionOk="0" h="3308241" w="5242525">
                <a:moveTo>
                  <a:pt x="0" y="0"/>
                </a:moveTo>
                <a:lnTo>
                  <a:pt x="5242525" y="0"/>
                </a:lnTo>
                <a:lnTo>
                  <a:pt x="5242525" y="3308241"/>
                </a:lnTo>
                <a:lnTo>
                  <a:pt x="0" y="3308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8189097" y="1279429"/>
            <a:ext cx="2231612" cy="2231612"/>
          </a:xfrm>
          <a:custGeom>
            <a:rect b="b" l="l" r="r" t="t"/>
            <a:pathLst>
              <a:path extrusionOk="0" h="2975483" w="2975483">
                <a:moveTo>
                  <a:pt x="0" y="0"/>
                </a:moveTo>
                <a:lnTo>
                  <a:pt x="2975483" y="0"/>
                </a:lnTo>
                <a:lnTo>
                  <a:pt x="2975483" y="2975483"/>
                </a:lnTo>
                <a:lnTo>
                  <a:pt x="0" y="2975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/>
          <p:nvPr/>
        </p:nvSpPr>
        <p:spPr>
          <a:xfrm>
            <a:off x="13392319" y="-3174443"/>
            <a:ext cx="9655369" cy="9655369"/>
          </a:xfrm>
          <a:custGeom>
            <a:rect b="b" l="l" r="r" t="t"/>
            <a:pathLst>
              <a:path extrusionOk="0" h="9655369" w="9655369">
                <a:moveTo>
                  <a:pt x="0" y="0"/>
                </a:moveTo>
                <a:lnTo>
                  <a:pt x="9655369" y="0"/>
                </a:lnTo>
                <a:lnTo>
                  <a:pt x="9655369" y="9655369"/>
                </a:lnTo>
                <a:lnTo>
                  <a:pt x="0" y="9655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"/>
          <p:cNvSpPr/>
          <p:nvPr/>
        </p:nvSpPr>
        <p:spPr>
          <a:xfrm>
            <a:off x="12164636" y="2142534"/>
            <a:ext cx="5242525" cy="3308241"/>
          </a:xfrm>
          <a:custGeom>
            <a:rect b="b" l="l" r="r" t="t"/>
            <a:pathLst>
              <a:path extrusionOk="0" h="3308241" w="5242525">
                <a:moveTo>
                  <a:pt x="0" y="0"/>
                </a:moveTo>
                <a:lnTo>
                  <a:pt x="5242525" y="0"/>
                </a:lnTo>
                <a:lnTo>
                  <a:pt x="5242525" y="3308241"/>
                </a:lnTo>
                <a:lnTo>
                  <a:pt x="0" y="3308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6"/>
          <p:cNvSpPr/>
          <p:nvPr/>
        </p:nvSpPr>
        <p:spPr>
          <a:xfrm>
            <a:off x="13831672" y="1279429"/>
            <a:ext cx="2231612" cy="2231612"/>
          </a:xfrm>
          <a:custGeom>
            <a:rect b="b" l="l" r="r" t="t"/>
            <a:pathLst>
              <a:path extrusionOk="0" h="2975483" w="2975483">
                <a:moveTo>
                  <a:pt x="0" y="0"/>
                </a:moveTo>
                <a:lnTo>
                  <a:pt x="2975483" y="0"/>
                </a:lnTo>
                <a:lnTo>
                  <a:pt x="2975483" y="2975483"/>
                </a:lnTo>
                <a:lnTo>
                  <a:pt x="0" y="2975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6"/>
          <p:cNvSpPr/>
          <p:nvPr/>
        </p:nvSpPr>
        <p:spPr>
          <a:xfrm>
            <a:off x="6522061" y="6629870"/>
            <a:ext cx="5242525" cy="3308241"/>
          </a:xfrm>
          <a:custGeom>
            <a:rect b="b" l="l" r="r" t="t"/>
            <a:pathLst>
              <a:path extrusionOk="0" h="3308241" w="5242525">
                <a:moveTo>
                  <a:pt x="0" y="0"/>
                </a:moveTo>
                <a:lnTo>
                  <a:pt x="5242525" y="0"/>
                </a:lnTo>
                <a:lnTo>
                  <a:pt x="5242525" y="3308241"/>
                </a:lnTo>
                <a:lnTo>
                  <a:pt x="0" y="3308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"/>
          <p:cNvSpPr/>
          <p:nvPr/>
        </p:nvSpPr>
        <p:spPr>
          <a:xfrm>
            <a:off x="8196837" y="5435665"/>
            <a:ext cx="2231612" cy="2231612"/>
          </a:xfrm>
          <a:custGeom>
            <a:rect b="b" l="l" r="r" t="t"/>
            <a:pathLst>
              <a:path extrusionOk="0" h="2975483" w="2975483">
                <a:moveTo>
                  <a:pt x="0" y="0"/>
                </a:moveTo>
                <a:lnTo>
                  <a:pt x="2975483" y="0"/>
                </a:lnTo>
                <a:lnTo>
                  <a:pt x="2975483" y="2975483"/>
                </a:lnTo>
                <a:lnTo>
                  <a:pt x="0" y="2975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6"/>
          <p:cNvSpPr/>
          <p:nvPr/>
        </p:nvSpPr>
        <p:spPr>
          <a:xfrm>
            <a:off x="8484979" y="1653242"/>
            <a:ext cx="1259634" cy="1326775"/>
          </a:xfrm>
          <a:custGeom>
            <a:rect b="b" l="l" r="r" t="t"/>
            <a:pathLst>
              <a:path extrusionOk="0" h="1326775" w="1259634">
                <a:moveTo>
                  <a:pt x="0" y="0"/>
                </a:moveTo>
                <a:lnTo>
                  <a:pt x="1259634" y="0"/>
                </a:lnTo>
                <a:lnTo>
                  <a:pt x="1259634" y="1326775"/>
                </a:lnTo>
                <a:lnTo>
                  <a:pt x="0" y="13267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-10177" t="-460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14317286" y="1653242"/>
            <a:ext cx="1093450" cy="1293328"/>
          </a:xfrm>
          <a:custGeom>
            <a:rect b="b" l="l" r="r" t="t"/>
            <a:pathLst>
              <a:path extrusionOk="0" h="1293328" w="1093450">
                <a:moveTo>
                  <a:pt x="0" y="0"/>
                </a:moveTo>
                <a:lnTo>
                  <a:pt x="1093450" y="0"/>
                </a:lnTo>
                <a:lnTo>
                  <a:pt x="1093450" y="1293328"/>
                </a:lnTo>
                <a:lnTo>
                  <a:pt x="0" y="1293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8485890" y="5898868"/>
            <a:ext cx="1411124" cy="1080151"/>
          </a:xfrm>
          <a:custGeom>
            <a:rect b="b" l="l" r="r" t="t"/>
            <a:pathLst>
              <a:path extrusionOk="0" h="1080151" w="1411124">
                <a:moveTo>
                  <a:pt x="0" y="0"/>
                </a:moveTo>
                <a:lnTo>
                  <a:pt x="1411123" y="0"/>
                </a:lnTo>
                <a:lnTo>
                  <a:pt x="1411123" y="1080151"/>
                </a:lnTo>
                <a:lnTo>
                  <a:pt x="0" y="10801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3000177" y="1653242"/>
            <a:ext cx="1003849" cy="1102030"/>
          </a:xfrm>
          <a:custGeom>
            <a:rect b="b" l="l" r="r" t="t"/>
            <a:pathLst>
              <a:path extrusionOk="0" h="1102030" w="1003849">
                <a:moveTo>
                  <a:pt x="0" y="0"/>
                </a:moveTo>
                <a:lnTo>
                  <a:pt x="1003849" y="0"/>
                </a:lnTo>
                <a:lnTo>
                  <a:pt x="1003849" y="1102030"/>
                </a:lnTo>
                <a:lnTo>
                  <a:pt x="0" y="1102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"/>
          <p:cNvSpPr txBox="1"/>
          <p:nvPr/>
        </p:nvSpPr>
        <p:spPr>
          <a:xfrm>
            <a:off x="4779469" y="234116"/>
            <a:ext cx="82128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34">
                <a:solidFill>
                  <a:srgbClr val="095D40"/>
                </a:solidFill>
                <a:latin typeface="Montserrat"/>
                <a:ea typeface="Montserrat"/>
                <a:cs typeface="Montserrat"/>
                <a:sym typeface="Montserrat"/>
              </a:rPr>
              <a:t>Competencias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12594421" y="3311279"/>
            <a:ext cx="43830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 de soluciones sistémicas para optimizar procesos de negocio de acuerdo a las necesidades de la empresa.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73">
              <a:solidFill>
                <a:srgbClr val="F4F4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1310623" y="3311279"/>
            <a:ext cx="4383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Construcción de modelos de datos para soportar los requerimientos de la organización de acuerdo a un diseño definido.</a:t>
            </a:r>
            <a:endParaRPr/>
          </a:p>
        </p:txBody>
      </p:sp>
      <p:sp>
        <p:nvSpPr>
          <p:cNvPr id="257" name="Google Shape;257;p6"/>
          <p:cNvSpPr txBox="1"/>
          <p:nvPr/>
        </p:nvSpPr>
        <p:spPr>
          <a:xfrm>
            <a:off x="6951846" y="3311279"/>
            <a:ext cx="4383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Construcción de programas de variada complejidad para dar solución a requerimientos de la organización.</a:t>
            </a:r>
            <a:endParaRPr/>
          </a:p>
        </p:txBody>
      </p:sp>
      <p:sp>
        <p:nvSpPr>
          <p:cNvPr id="258" name="Google Shape;258;p6"/>
          <p:cNvSpPr txBox="1"/>
          <p:nvPr/>
        </p:nvSpPr>
        <p:spPr>
          <a:xfrm>
            <a:off x="6961016" y="7512837"/>
            <a:ext cx="4383000" cy="20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7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Programar </a:t>
            </a:r>
            <a:r>
              <a:rPr lang="en-US" sz="1873">
                <a:solidFill>
                  <a:srgbClr val="F4F4F4"/>
                </a:solidFill>
                <a:latin typeface="Montserrat"/>
                <a:ea typeface="Montserrat"/>
                <a:cs typeface="Montserrat"/>
                <a:sym typeface="Montserrat"/>
              </a:rPr>
              <a:t> consultas o rutinas para manipular información de una base de datos de acuerdo a los requerimientos de la organización.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73">
              <a:solidFill>
                <a:srgbClr val="F4F4F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6"/>
          <p:cNvSpPr/>
          <p:nvPr/>
        </p:nvSpPr>
        <p:spPr>
          <a:xfrm>
            <a:off x="17054857" y="362626"/>
            <a:ext cx="904875" cy="723900"/>
          </a:xfrm>
          <a:custGeom>
            <a:rect b="b" l="l" r="r" t="t"/>
            <a:pathLst>
              <a:path extrusionOk="0" h="965200" w="1206500">
                <a:moveTo>
                  <a:pt x="0" y="0"/>
                </a:moveTo>
                <a:lnTo>
                  <a:pt x="1206500" y="0"/>
                </a:lnTo>
                <a:lnTo>
                  <a:pt x="1206500" y="965200"/>
                </a:lnTo>
                <a:lnTo>
                  <a:pt x="0" y="96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" l="0" r="-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uoc.cl/normasgraficas/normasgraficas/marca-duoc/6logo-fondo-transparente/fondo-transparente.png" id="260" name="Google Shape;260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2400" y="152400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fb5ba7e946_1_5"/>
          <p:cNvSpPr/>
          <p:nvPr/>
        </p:nvSpPr>
        <p:spPr>
          <a:xfrm>
            <a:off x="-2774425" y="0"/>
            <a:ext cx="12153453" cy="2451875"/>
          </a:xfrm>
          <a:custGeom>
            <a:rect b="b" l="l" r="r" t="t"/>
            <a:pathLst>
              <a:path extrusionOk="0" h="4953282" w="15631451">
                <a:moveTo>
                  <a:pt x="0" y="0"/>
                </a:moveTo>
                <a:lnTo>
                  <a:pt x="15631451" y="0"/>
                </a:lnTo>
                <a:lnTo>
                  <a:pt x="15631451" y="4953282"/>
                </a:lnTo>
                <a:lnTo>
                  <a:pt x="0" y="4953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2fb5ba7e946_1_5"/>
          <p:cNvSpPr txBox="1"/>
          <p:nvPr/>
        </p:nvSpPr>
        <p:spPr>
          <a:xfrm>
            <a:off x="596900" y="748800"/>
            <a:ext cx="8103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DFBFB"/>
                </a:solidFill>
                <a:latin typeface="Montserrat"/>
                <a:ea typeface="Montserrat"/>
                <a:cs typeface="Montserrat"/>
                <a:sym typeface="Montserrat"/>
              </a:rPr>
              <a:t>Intereses Profesionales</a:t>
            </a:r>
            <a:endParaRPr b="1" sz="5000">
              <a:solidFill>
                <a:srgbClr val="FDFBF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g2fb5ba7e946_1_5"/>
          <p:cNvSpPr txBox="1"/>
          <p:nvPr/>
        </p:nvSpPr>
        <p:spPr>
          <a:xfrm>
            <a:off x="1530425" y="2877150"/>
            <a:ext cx="898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3B3A3A"/>
                </a:solidFill>
              </a:rPr>
              <a:t>Nuestros intereses se centran en:</a:t>
            </a:r>
            <a:endParaRPr sz="3000">
              <a:solidFill>
                <a:srgbClr val="3B3A3A"/>
              </a:solidFill>
            </a:endParaRPr>
          </a:p>
        </p:txBody>
      </p:sp>
      <p:sp>
        <p:nvSpPr>
          <p:cNvPr id="269" name="Google Shape;269;g2fb5ba7e946_1_5"/>
          <p:cNvSpPr/>
          <p:nvPr/>
        </p:nvSpPr>
        <p:spPr>
          <a:xfrm>
            <a:off x="2083575" y="4038925"/>
            <a:ext cx="1907505" cy="1722596"/>
          </a:xfrm>
          <a:custGeom>
            <a:rect b="b" l="l" r="r" t="t"/>
            <a:pathLst>
              <a:path extrusionOk="0" h="1837436" w="2013198">
                <a:moveTo>
                  <a:pt x="0" y="0"/>
                </a:moveTo>
                <a:lnTo>
                  <a:pt x="2013198" y="0"/>
                </a:lnTo>
                <a:lnTo>
                  <a:pt x="2013198" y="1837436"/>
                </a:lnTo>
                <a:lnTo>
                  <a:pt x="0" y="1837436"/>
                </a:lnTo>
                <a:lnTo>
                  <a:pt x="0" y="0"/>
                </a:lnTo>
                <a:close/>
              </a:path>
            </a:pathLst>
          </a:custGeom>
          <a:solidFill>
            <a:srgbClr val="1C573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fb5ba7e946_1_5"/>
          <p:cNvSpPr txBox="1"/>
          <p:nvPr/>
        </p:nvSpPr>
        <p:spPr>
          <a:xfrm>
            <a:off x="3975875" y="4591050"/>
            <a:ext cx="407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B3A3A"/>
                </a:solidFill>
                <a:latin typeface="Calibri"/>
                <a:ea typeface="Calibri"/>
                <a:cs typeface="Calibri"/>
                <a:sym typeface="Calibri"/>
              </a:rPr>
              <a:t>Desarrollo de Software</a:t>
            </a:r>
            <a:endParaRPr sz="3200">
              <a:solidFill>
                <a:srgbClr val="3B3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g2fb5ba7e946_1_5"/>
          <p:cNvSpPr/>
          <p:nvPr/>
        </p:nvSpPr>
        <p:spPr>
          <a:xfrm>
            <a:off x="2050325" y="6160375"/>
            <a:ext cx="1907505" cy="1722596"/>
          </a:xfrm>
          <a:custGeom>
            <a:rect b="b" l="l" r="r" t="t"/>
            <a:pathLst>
              <a:path extrusionOk="0" h="1837436" w="2013198">
                <a:moveTo>
                  <a:pt x="0" y="0"/>
                </a:moveTo>
                <a:lnTo>
                  <a:pt x="2013198" y="0"/>
                </a:lnTo>
                <a:lnTo>
                  <a:pt x="2013198" y="1837436"/>
                </a:lnTo>
                <a:lnTo>
                  <a:pt x="0" y="1837436"/>
                </a:lnTo>
                <a:lnTo>
                  <a:pt x="0" y="0"/>
                </a:lnTo>
                <a:close/>
              </a:path>
            </a:pathLst>
          </a:custGeom>
          <a:solidFill>
            <a:srgbClr val="1C573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g2fb5ba7e946_1_5"/>
          <p:cNvSpPr txBox="1"/>
          <p:nvPr/>
        </p:nvSpPr>
        <p:spPr>
          <a:xfrm>
            <a:off x="3942625" y="6407700"/>
            <a:ext cx="4070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B3A3A"/>
                </a:solidFill>
                <a:latin typeface="Calibri"/>
                <a:ea typeface="Calibri"/>
                <a:cs typeface="Calibri"/>
                <a:sym typeface="Calibri"/>
              </a:rPr>
              <a:t>Automatización de procesos</a:t>
            </a:r>
            <a:endParaRPr sz="3200">
              <a:solidFill>
                <a:srgbClr val="3B3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2fb5ba7e946_1_5"/>
          <p:cNvSpPr/>
          <p:nvPr/>
        </p:nvSpPr>
        <p:spPr>
          <a:xfrm>
            <a:off x="2050325" y="8281825"/>
            <a:ext cx="1907505" cy="1722596"/>
          </a:xfrm>
          <a:custGeom>
            <a:rect b="b" l="l" r="r" t="t"/>
            <a:pathLst>
              <a:path extrusionOk="0" h="1837436" w="2013198">
                <a:moveTo>
                  <a:pt x="0" y="0"/>
                </a:moveTo>
                <a:lnTo>
                  <a:pt x="2013198" y="0"/>
                </a:lnTo>
                <a:lnTo>
                  <a:pt x="2013198" y="1837436"/>
                </a:lnTo>
                <a:lnTo>
                  <a:pt x="0" y="1837436"/>
                </a:lnTo>
                <a:lnTo>
                  <a:pt x="0" y="0"/>
                </a:lnTo>
                <a:close/>
              </a:path>
            </a:pathLst>
          </a:custGeom>
          <a:solidFill>
            <a:srgbClr val="1C573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fb5ba7e946_1_5"/>
          <p:cNvSpPr txBox="1"/>
          <p:nvPr/>
        </p:nvSpPr>
        <p:spPr>
          <a:xfrm>
            <a:off x="4018825" y="8910150"/>
            <a:ext cx="407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B3A3A"/>
                </a:solidFill>
                <a:latin typeface="Calibri"/>
                <a:ea typeface="Calibri"/>
                <a:cs typeface="Calibri"/>
                <a:sym typeface="Calibri"/>
              </a:rPr>
              <a:t>Ciencia de datos</a:t>
            </a:r>
            <a:endParaRPr sz="3200">
              <a:solidFill>
                <a:srgbClr val="3B3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g2fb5ba7e946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125" y="8388175"/>
            <a:ext cx="1509900" cy="15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fb5ba7e946_1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9775" y="6266725"/>
            <a:ext cx="1688610" cy="150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fb5ba7e946_1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2377" y="4115125"/>
            <a:ext cx="1509900" cy="1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fb5ba7e946_1_5"/>
          <p:cNvSpPr/>
          <p:nvPr/>
        </p:nvSpPr>
        <p:spPr>
          <a:xfrm>
            <a:off x="9082000" y="7666375"/>
            <a:ext cx="1907505" cy="1722596"/>
          </a:xfrm>
          <a:custGeom>
            <a:rect b="b" l="l" r="r" t="t"/>
            <a:pathLst>
              <a:path extrusionOk="0" h="1837436" w="2013198">
                <a:moveTo>
                  <a:pt x="0" y="0"/>
                </a:moveTo>
                <a:lnTo>
                  <a:pt x="2013198" y="0"/>
                </a:lnTo>
                <a:lnTo>
                  <a:pt x="2013198" y="1837436"/>
                </a:lnTo>
                <a:lnTo>
                  <a:pt x="0" y="1837436"/>
                </a:lnTo>
                <a:lnTo>
                  <a:pt x="0" y="0"/>
                </a:lnTo>
                <a:close/>
              </a:path>
            </a:pathLst>
          </a:custGeom>
          <a:solidFill>
            <a:srgbClr val="1C573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2fb5ba7e946_1_5"/>
          <p:cNvSpPr txBox="1"/>
          <p:nvPr/>
        </p:nvSpPr>
        <p:spPr>
          <a:xfrm>
            <a:off x="11050500" y="7913700"/>
            <a:ext cx="2612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B3A3A"/>
                </a:solidFill>
                <a:latin typeface="Calibri"/>
                <a:ea typeface="Calibri"/>
                <a:cs typeface="Calibri"/>
                <a:sym typeface="Calibri"/>
              </a:rPr>
              <a:t>Gestión ágil de proyectos</a:t>
            </a:r>
            <a:endParaRPr sz="3200">
              <a:solidFill>
                <a:srgbClr val="3B3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g2fb5ba7e946_1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83100" y="7875025"/>
            <a:ext cx="1305300" cy="13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fb5ba7e946_1_5"/>
          <p:cNvSpPr/>
          <p:nvPr/>
        </p:nvSpPr>
        <p:spPr>
          <a:xfrm>
            <a:off x="9082000" y="5239350"/>
            <a:ext cx="1907505" cy="1722596"/>
          </a:xfrm>
          <a:custGeom>
            <a:rect b="b" l="l" r="r" t="t"/>
            <a:pathLst>
              <a:path extrusionOk="0" h="1837436" w="2013198">
                <a:moveTo>
                  <a:pt x="0" y="0"/>
                </a:moveTo>
                <a:lnTo>
                  <a:pt x="2013198" y="0"/>
                </a:lnTo>
                <a:lnTo>
                  <a:pt x="2013198" y="1837436"/>
                </a:lnTo>
                <a:lnTo>
                  <a:pt x="0" y="1837436"/>
                </a:lnTo>
                <a:lnTo>
                  <a:pt x="0" y="0"/>
                </a:lnTo>
                <a:close/>
              </a:path>
            </a:pathLst>
          </a:custGeom>
          <a:solidFill>
            <a:srgbClr val="1C5739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fb5ba7e946_1_5"/>
          <p:cNvSpPr txBox="1"/>
          <p:nvPr/>
        </p:nvSpPr>
        <p:spPr>
          <a:xfrm>
            <a:off x="11050500" y="5486675"/>
            <a:ext cx="3739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B3A3A"/>
                </a:solidFill>
                <a:latin typeface="Calibri"/>
                <a:ea typeface="Calibri"/>
                <a:cs typeface="Calibri"/>
                <a:sym typeface="Calibri"/>
              </a:rPr>
              <a:t>Técnicas de calidad de software</a:t>
            </a:r>
            <a:endParaRPr sz="3200">
              <a:solidFill>
                <a:srgbClr val="3B3A3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g2fb5ba7e946_1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67652" y="5273350"/>
            <a:ext cx="1688600" cy="16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g2fb5ba7e946_1_5"/>
          <p:cNvSpPr/>
          <p:nvPr/>
        </p:nvSpPr>
        <p:spPr>
          <a:xfrm>
            <a:off x="17054857" y="362626"/>
            <a:ext cx="904875" cy="723900"/>
          </a:xfrm>
          <a:custGeom>
            <a:rect b="b" l="l" r="r" t="t"/>
            <a:pathLst>
              <a:path extrusionOk="0" h="965200" w="1206500">
                <a:moveTo>
                  <a:pt x="0" y="0"/>
                </a:moveTo>
                <a:lnTo>
                  <a:pt x="1206500" y="0"/>
                </a:lnTo>
                <a:lnTo>
                  <a:pt x="1206500" y="965200"/>
                </a:lnTo>
                <a:lnTo>
                  <a:pt x="0" y="965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g2fb5ba7e946_1_5"/>
          <p:cNvSpPr/>
          <p:nvPr/>
        </p:nvSpPr>
        <p:spPr>
          <a:xfrm>
            <a:off x="13836003" y="2694106"/>
            <a:ext cx="9655369" cy="9655369"/>
          </a:xfrm>
          <a:custGeom>
            <a:rect b="b" l="l" r="r" t="t"/>
            <a:pathLst>
              <a:path extrusionOk="0" h="9655369" w="9655369">
                <a:moveTo>
                  <a:pt x="0" y="0"/>
                </a:moveTo>
                <a:lnTo>
                  <a:pt x="9655369" y="0"/>
                </a:lnTo>
                <a:lnTo>
                  <a:pt x="9655369" y="9655369"/>
                </a:lnTo>
                <a:lnTo>
                  <a:pt x="0" y="9655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://www.duoc.cl/normasgraficas/normasgraficas/marca-duoc/6logo-fondo-transparente/fondo-transparente.png" id="286" name="Google Shape;286;g2fb5ba7e946_1_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543800" y="9587250"/>
            <a:ext cx="2000250" cy="4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